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216741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3228" y="-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547135"/>
            <a:ext cx="10363200" cy="7545811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383942"/>
            <a:ext cx="9144000" cy="5232898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58" indent="0" algn="ctr">
              <a:buNone/>
              <a:defRPr sz="2667"/>
            </a:lvl2pPr>
            <a:lvl3pPr marL="1219117" indent="0" algn="ctr">
              <a:buNone/>
              <a:defRPr sz="2400"/>
            </a:lvl3pPr>
            <a:lvl4pPr marL="1828674" indent="0" algn="ctr">
              <a:buNone/>
              <a:defRPr sz="2133"/>
            </a:lvl4pPr>
            <a:lvl5pPr marL="2438232" indent="0" algn="ctr">
              <a:buNone/>
              <a:defRPr sz="2133"/>
            </a:lvl5pPr>
            <a:lvl6pPr marL="3047790" indent="0" algn="ctr">
              <a:buNone/>
              <a:defRPr sz="2133"/>
            </a:lvl6pPr>
            <a:lvl7pPr marL="3657349" indent="0" algn="ctr">
              <a:buNone/>
              <a:defRPr sz="2133"/>
            </a:lvl7pPr>
            <a:lvl8pPr marL="4266906" indent="0" algn="ctr">
              <a:buNone/>
              <a:defRPr sz="2133"/>
            </a:lvl8pPr>
            <a:lvl9pPr marL="4876464" indent="0" algn="ctr">
              <a:buNone/>
              <a:defRPr sz="2133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180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461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1153947"/>
            <a:ext cx="2628900" cy="1836782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153947"/>
            <a:ext cx="7734300" cy="1836782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502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558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403489"/>
            <a:ext cx="10515600" cy="901583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504621"/>
            <a:ext cx="10515600" cy="4741216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58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1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67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32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79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34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06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46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8242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5769737"/>
            <a:ext cx="5181600" cy="137520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5769737"/>
            <a:ext cx="5181600" cy="137520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4886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53952"/>
            <a:ext cx="10515600" cy="418933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5313177"/>
            <a:ext cx="5157787" cy="260390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8" indent="0">
              <a:buNone/>
              <a:defRPr sz="2667" b="1"/>
            </a:lvl2pPr>
            <a:lvl3pPr marL="1219117" indent="0">
              <a:buNone/>
              <a:defRPr sz="2400" b="1"/>
            </a:lvl3pPr>
            <a:lvl4pPr marL="1828674" indent="0">
              <a:buNone/>
              <a:defRPr sz="2133" b="1"/>
            </a:lvl4pPr>
            <a:lvl5pPr marL="2438232" indent="0">
              <a:buNone/>
              <a:defRPr sz="2133" b="1"/>
            </a:lvl5pPr>
            <a:lvl6pPr marL="3047790" indent="0">
              <a:buNone/>
              <a:defRPr sz="2133" b="1"/>
            </a:lvl6pPr>
            <a:lvl7pPr marL="3657349" indent="0">
              <a:buNone/>
              <a:defRPr sz="2133" b="1"/>
            </a:lvl7pPr>
            <a:lvl8pPr marL="4266906" indent="0">
              <a:buNone/>
              <a:defRPr sz="2133" b="1"/>
            </a:lvl8pPr>
            <a:lvl9pPr marL="4876464" indent="0">
              <a:buNone/>
              <a:defRPr sz="2133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7917083"/>
            <a:ext cx="5157787" cy="116448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5313177"/>
            <a:ext cx="5183188" cy="260390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8" indent="0">
              <a:buNone/>
              <a:defRPr sz="2667" b="1"/>
            </a:lvl2pPr>
            <a:lvl3pPr marL="1219117" indent="0">
              <a:buNone/>
              <a:defRPr sz="2400" b="1"/>
            </a:lvl3pPr>
            <a:lvl4pPr marL="1828674" indent="0">
              <a:buNone/>
              <a:defRPr sz="2133" b="1"/>
            </a:lvl4pPr>
            <a:lvl5pPr marL="2438232" indent="0">
              <a:buNone/>
              <a:defRPr sz="2133" b="1"/>
            </a:lvl5pPr>
            <a:lvl6pPr marL="3047790" indent="0">
              <a:buNone/>
              <a:defRPr sz="2133" b="1"/>
            </a:lvl6pPr>
            <a:lvl7pPr marL="3657349" indent="0">
              <a:buNone/>
              <a:defRPr sz="2133" b="1"/>
            </a:lvl7pPr>
            <a:lvl8pPr marL="4266906" indent="0">
              <a:buNone/>
              <a:defRPr sz="2133" b="1"/>
            </a:lvl8pPr>
            <a:lvl9pPr marL="4876464" indent="0">
              <a:buNone/>
              <a:defRPr sz="2133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7917083"/>
            <a:ext cx="5183188" cy="116448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7396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88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6782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444942"/>
            <a:ext cx="3932237" cy="5057299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120679"/>
            <a:ext cx="6172200" cy="1540268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6502242"/>
            <a:ext cx="3932237" cy="12046208"/>
          </a:xfrm>
        </p:spPr>
        <p:txBody>
          <a:bodyPr/>
          <a:lstStyle>
            <a:lvl1pPr marL="0" indent="0">
              <a:buNone/>
              <a:defRPr sz="2133"/>
            </a:lvl1pPr>
            <a:lvl2pPr marL="609558" indent="0">
              <a:buNone/>
              <a:defRPr sz="1867"/>
            </a:lvl2pPr>
            <a:lvl3pPr marL="1219117" indent="0">
              <a:buNone/>
              <a:defRPr sz="1600"/>
            </a:lvl3pPr>
            <a:lvl4pPr marL="1828674" indent="0">
              <a:buNone/>
              <a:defRPr sz="1333"/>
            </a:lvl4pPr>
            <a:lvl5pPr marL="2438232" indent="0">
              <a:buNone/>
              <a:defRPr sz="1333"/>
            </a:lvl5pPr>
            <a:lvl6pPr marL="3047790" indent="0">
              <a:buNone/>
              <a:defRPr sz="1333"/>
            </a:lvl6pPr>
            <a:lvl7pPr marL="3657349" indent="0">
              <a:buNone/>
              <a:defRPr sz="1333"/>
            </a:lvl7pPr>
            <a:lvl8pPr marL="4266906" indent="0">
              <a:buNone/>
              <a:defRPr sz="1333"/>
            </a:lvl8pPr>
            <a:lvl9pPr marL="4876464" indent="0">
              <a:buNone/>
              <a:defRPr sz="133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439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444942"/>
            <a:ext cx="3932237" cy="5057299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3120679"/>
            <a:ext cx="6172200" cy="1540268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58" indent="0">
              <a:buNone/>
              <a:defRPr sz="3733"/>
            </a:lvl2pPr>
            <a:lvl3pPr marL="1219117" indent="0">
              <a:buNone/>
              <a:defRPr sz="3200"/>
            </a:lvl3pPr>
            <a:lvl4pPr marL="1828674" indent="0">
              <a:buNone/>
              <a:defRPr sz="2667"/>
            </a:lvl4pPr>
            <a:lvl5pPr marL="2438232" indent="0">
              <a:buNone/>
              <a:defRPr sz="2667"/>
            </a:lvl5pPr>
            <a:lvl6pPr marL="3047790" indent="0">
              <a:buNone/>
              <a:defRPr sz="2667"/>
            </a:lvl6pPr>
            <a:lvl7pPr marL="3657349" indent="0">
              <a:buNone/>
              <a:defRPr sz="2667"/>
            </a:lvl7pPr>
            <a:lvl8pPr marL="4266906" indent="0">
              <a:buNone/>
              <a:defRPr sz="2667"/>
            </a:lvl8pPr>
            <a:lvl9pPr marL="4876464" indent="0">
              <a:buNone/>
              <a:defRPr sz="2667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6502242"/>
            <a:ext cx="3932237" cy="12046208"/>
          </a:xfrm>
        </p:spPr>
        <p:txBody>
          <a:bodyPr/>
          <a:lstStyle>
            <a:lvl1pPr marL="0" indent="0">
              <a:buNone/>
              <a:defRPr sz="2133"/>
            </a:lvl1pPr>
            <a:lvl2pPr marL="609558" indent="0">
              <a:buNone/>
              <a:defRPr sz="1867"/>
            </a:lvl2pPr>
            <a:lvl3pPr marL="1219117" indent="0">
              <a:buNone/>
              <a:defRPr sz="1600"/>
            </a:lvl3pPr>
            <a:lvl4pPr marL="1828674" indent="0">
              <a:buNone/>
              <a:defRPr sz="1333"/>
            </a:lvl4pPr>
            <a:lvl5pPr marL="2438232" indent="0">
              <a:buNone/>
              <a:defRPr sz="1333"/>
            </a:lvl5pPr>
            <a:lvl6pPr marL="3047790" indent="0">
              <a:buNone/>
              <a:defRPr sz="1333"/>
            </a:lvl6pPr>
            <a:lvl7pPr marL="3657349" indent="0">
              <a:buNone/>
              <a:defRPr sz="1333"/>
            </a:lvl7pPr>
            <a:lvl8pPr marL="4266906" indent="0">
              <a:buNone/>
              <a:defRPr sz="1333"/>
            </a:lvl8pPr>
            <a:lvl9pPr marL="4876464" indent="0">
              <a:buNone/>
              <a:defRPr sz="133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002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153952"/>
            <a:ext cx="10515600" cy="4189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5769737"/>
            <a:ext cx="10515600" cy="13752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20088722"/>
            <a:ext cx="27432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CB5B8-053C-40D0-B54B-1C60654E1BD9}" type="datetimeFigureOut">
              <a:rPr lang="ko-KR" altLang="en-US" smtClean="0"/>
              <a:t>2022-09-06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20088722"/>
            <a:ext cx="41148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20088722"/>
            <a:ext cx="2743200" cy="11539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B9B77-2985-4431-8FDE-4DF192F913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716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17" rtl="0" eaLnBrk="1" latinLnBrk="1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79" indent="-304779" algn="l" defTabSz="1219117" rtl="0" eaLnBrk="1" latinLnBrk="1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37" indent="-304779" algn="l" defTabSz="1219117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95" indent="-304779" algn="l" defTabSz="1219117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454" indent="-304779" algn="l" defTabSz="1219117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011" indent="-304779" algn="l" defTabSz="1219117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569" indent="-304779" algn="l" defTabSz="1219117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127" indent="-304779" algn="l" defTabSz="1219117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686" indent="-304779" algn="l" defTabSz="1219117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243" indent="-304779" algn="l" defTabSz="1219117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17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8" algn="l" defTabSz="1219117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17" algn="l" defTabSz="1219117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74" algn="l" defTabSz="1219117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32" algn="l" defTabSz="1219117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90" algn="l" defTabSz="1219117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49" algn="l" defTabSz="1219117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06" algn="l" defTabSz="1219117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64" algn="l" defTabSz="1219117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C517EC6F-CB81-BDA1-675F-B1588D5FB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84" y="3421896"/>
            <a:ext cx="10788631" cy="1404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B59267-44D4-A35F-5E9A-7AA9FE0F0B19}"/>
              </a:ext>
            </a:extLst>
          </p:cNvPr>
          <p:cNvSpPr txBox="1"/>
          <p:nvPr/>
        </p:nvSpPr>
        <p:spPr>
          <a:xfrm>
            <a:off x="720734" y="16029167"/>
            <a:ext cx="1078863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202020"/>
                </a:solidFill>
                <a:latin typeface="+mn-ea"/>
              </a:rPr>
              <a:t>우리는 우리를 전파하는 것이 아니라 오직 </a:t>
            </a:r>
            <a:r>
              <a:rPr lang="ko-KR" altLang="en-US" dirty="0">
                <a:solidFill>
                  <a:srgbClr val="07009A"/>
                </a:solidFill>
                <a:latin typeface="+mn-ea"/>
              </a:rPr>
              <a:t>그리스도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 예수의 주 되신 것과 또 예수를 위하여 우리가 너희의 종 된 것을 전파함이라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고린도후서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4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:5)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2ED80E-7251-37F2-0DCF-9AE08276E5B5}"/>
              </a:ext>
            </a:extLst>
          </p:cNvPr>
          <p:cNvSpPr txBox="1"/>
          <p:nvPr/>
        </p:nvSpPr>
        <p:spPr>
          <a:xfrm>
            <a:off x="7467599" y="7213022"/>
            <a:ext cx="402271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에버렛 </a:t>
            </a:r>
            <a:r>
              <a:rPr lang="ko-KR" altLang="en-US" b="0" i="0" dirty="0" err="1">
                <a:solidFill>
                  <a:srgbClr val="000000"/>
                </a:solidFill>
                <a:effectLst/>
                <a:latin typeface="noto"/>
              </a:rPr>
              <a:t>스완슨이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 수행 또는 후원하는 전도 및 구호 활동에 대한 </a:t>
            </a:r>
            <a:r>
              <a:rPr lang="ko-KR" altLang="en-US" dirty="0">
                <a:solidFill>
                  <a:srgbClr val="000000"/>
                </a:solidFill>
                <a:latin typeface="noto"/>
              </a:rPr>
              <a:t>화보 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보고서</a:t>
            </a:r>
            <a:endParaRPr lang="ko-KR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8560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BE206FA-76AA-1059-F4B3-DA909FE33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55853"/>
            <a:ext cx="10905066" cy="141624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0DAA93-F96B-9014-3000-FE37508C7A32}"/>
              </a:ext>
            </a:extLst>
          </p:cNvPr>
          <p:cNvSpPr txBox="1"/>
          <p:nvPr/>
        </p:nvSpPr>
        <p:spPr>
          <a:xfrm>
            <a:off x="738717" y="1753727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말씀을 들은 사람 중에 믿는 자가 많으니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사도행전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4:4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6BFC9F-A821-B2BA-6F79-CB1788332F2A}"/>
              </a:ext>
            </a:extLst>
          </p:cNvPr>
          <p:cNvSpPr txBox="1"/>
          <p:nvPr/>
        </p:nvSpPr>
        <p:spPr>
          <a:xfrm>
            <a:off x="2671726" y="1262699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헌금 시간</a:t>
            </a:r>
            <a:endParaRPr lang="en-US" altLang="ko-KR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996A95-FE1F-5357-E8E2-E7850E42CF30}"/>
              </a:ext>
            </a:extLst>
          </p:cNvPr>
          <p:cNvSpPr txBox="1"/>
          <p:nvPr/>
        </p:nvSpPr>
        <p:spPr>
          <a:xfrm>
            <a:off x="1388200" y="16722742"/>
            <a:ext cx="4173332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수천 명이 </a:t>
            </a:r>
            <a:r>
              <a:rPr lang="en-US" altLang="ko-KR" dirty="0">
                <a:latin typeface="+mn-ea"/>
              </a:rPr>
              <a:t>3</a:t>
            </a:r>
            <a:r>
              <a:rPr lang="ko-KR" altLang="en-US" dirty="0">
                <a:latin typeface="+mn-ea"/>
              </a:rPr>
              <a:t>월의 찬바람과 빗속에 밖에 앉아야 했습니다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ACA59A-CA6D-4814-E6B2-4E4A3F022266}"/>
              </a:ext>
            </a:extLst>
          </p:cNvPr>
          <p:cNvSpPr txBox="1"/>
          <p:nvPr/>
        </p:nvSpPr>
        <p:spPr>
          <a:xfrm>
            <a:off x="6893650" y="16570342"/>
            <a:ext cx="4173332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목사님들과 지도자들</a:t>
            </a:r>
            <a:r>
              <a:rPr lang="en-US" altLang="ko-KR" dirty="0">
                <a:latin typeface="+mn-ea"/>
              </a:rPr>
              <a:t>.</a:t>
            </a:r>
          </a:p>
          <a:p>
            <a:r>
              <a:rPr lang="ko-KR" altLang="en-US" dirty="0">
                <a:latin typeface="+mn-ea"/>
              </a:rPr>
              <a:t>왼쪽에 김박사님과</a:t>
            </a:r>
            <a:r>
              <a:rPr lang="en-US" altLang="ko-KR" dirty="0">
                <a:latin typeface="+mn-ea"/>
              </a:rPr>
              <a:t> </a:t>
            </a:r>
            <a:r>
              <a:rPr lang="ko-KR" altLang="en-US" dirty="0">
                <a:latin typeface="+mn-ea"/>
              </a:rPr>
              <a:t>오른쪽에 변박사님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F39AA-0FC6-F18E-65A7-D42BB67F3100}"/>
              </a:ext>
            </a:extLst>
          </p:cNvPr>
          <p:cNvSpPr txBox="1"/>
          <p:nvPr/>
        </p:nvSpPr>
        <p:spPr>
          <a:xfrm>
            <a:off x="6754116" y="12278942"/>
            <a:ext cx="4173332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수천 명이 텐트에 이르기 위해 수백 개의 계단을 오릅니다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FB42F6-AB44-7EB1-77F9-8BBD55AD4101}"/>
              </a:ext>
            </a:extLst>
          </p:cNvPr>
          <p:cNvSpPr txBox="1"/>
          <p:nvPr/>
        </p:nvSpPr>
        <p:spPr>
          <a:xfrm>
            <a:off x="4443376" y="414974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한국에서의 부흥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55978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9FD9E778-969B-215F-FCCB-21D3DE3B7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55853"/>
            <a:ext cx="10905066" cy="141624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6B17C2-4741-97E3-57A8-8F1B54197D4E}"/>
              </a:ext>
            </a:extLst>
          </p:cNvPr>
          <p:cNvSpPr txBox="1"/>
          <p:nvPr/>
        </p:nvSpPr>
        <p:spPr>
          <a:xfrm>
            <a:off x="719667" y="1749917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하나님을 찬미하며 또 온 백성에게 칭송을 받으니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사도행전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2:47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B95CDB-FC1D-EBC2-D50D-2184FFF3E230}"/>
              </a:ext>
            </a:extLst>
          </p:cNvPr>
          <p:cNvSpPr txBox="1"/>
          <p:nvPr/>
        </p:nvSpPr>
        <p:spPr>
          <a:xfrm>
            <a:off x="8256542" y="849314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모든 텐트가 너무 작습니다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DD7A74-EE80-B2F2-893C-76E58715CD24}"/>
              </a:ext>
            </a:extLst>
          </p:cNvPr>
          <p:cNvSpPr txBox="1"/>
          <p:nvPr/>
        </p:nvSpPr>
        <p:spPr>
          <a:xfrm>
            <a:off x="8767726" y="1420814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빨리 돌아오세요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1DEA34-E7B8-F4E1-1F7C-91CB53B9F03F}"/>
              </a:ext>
            </a:extLst>
          </p:cNvPr>
          <p:cNvSpPr txBox="1"/>
          <p:nvPr/>
        </p:nvSpPr>
        <p:spPr>
          <a:xfrm>
            <a:off x="1014376" y="14392808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성경 공부 시간</a:t>
            </a:r>
            <a:endParaRPr lang="en-US" altLang="ko-KR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F0CAC0-C09C-B8E2-D6C5-5D869589B710}"/>
              </a:ext>
            </a:extLst>
          </p:cNvPr>
          <p:cNvSpPr txBox="1"/>
          <p:nvPr/>
        </p:nvSpPr>
        <p:spPr>
          <a:xfrm>
            <a:off x="3333750" y="10086734"/>
            <a:ext cx="4408442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거의 모두가 피난민입니다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그들의 심각한 얼굴을 보십시오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8E1788-8713-C414-539A-F13CA65D7B12}"/>
              </a:ext>
            </a:extLst>
          </p:cNvPr>
          <p:cNvSpPr txBox="1"/>
          <p:nvPr/>
        </p:nvSpPr>
        <p:spPr>
          <a:xfrm>
            <a:off x="3619500" y="16707830"/>
            <a:ext cx="623327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b="0" i="0" dirty="0">
                <a:solidFill>
                  <a:srgbClr val="000000"/>
                </a:solidFill>
                <a:effectLst/>
                <a:latin typeface="굴림,seoul,helvetica"/>
              </a:rPr>
              <a:t>“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굴림,seoul,helvetica"/>
              </a:rPr>
              <a:t>그 말을 받은 사람들은 세례를 </a:t>
            </a:r>
            <a:r>
              <a:rPr lang="ko-KR" altLang="en-US" b="0" i="0" dirty="0" err="1">
                <a:solidFill>
                  <a:srgbClr val="000000"/>
                </a:solidFill>
                <a:effectLst/>
                <a:latin typeface="굴림,seoul,helvetica"/>
              </a:rPr>
              <a:t>받으매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굴림,seoul,helvetica"/>
              </a:rPr>
              <a:t>”</a:t>
            </a:r>
            <a:endParaRPr lang="en-US" altLang="ko-KR" dirty="0"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A3176F-766B-E11C-ECF0-BE6680C6DD6D}"/>
              </a:ext>
            </a:extLst>
          </p:cNvPr>
          <p:cNvSpPr txBox="1"/>
          <p:nvPr/>
        </p:nvSpPr>
        <p:spPr>
          <a:xfrm>
            <a:off x="4462426" y="418784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한국에서의 부흥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97427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AA4FFD5-AB82-F305-07DD-F1B808A6B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78771"/>
            <a:ext cx="10905066" cy="141165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A69DB9-87B6-A916-9FE5-5F2B5AFE80B9}"/>
              </a:ext>
            </a:extLst>
          </p:cNvPr>
          <p:cNvSpPr txBox="1"/>
          <p:nvPr/>
        </p:nvSpPr>
        <p:spPr>
          <a:xfrm>
            <a:off x="681567" y="1746107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u="none" strike="noStrike" dirty="0">
                <a:solidFill>
                  <a:srgbClr val="07009A"/>
                </a:solidFill>
                <a:effectLst/>
                <a:latin typeface="굴림,seoul,helvetica"/>
              </a:rPr>
              <a:t>구원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에 이르는 지혜가 있게 </a:t>
            </a:r>
            <a:r>
              <a:rPr lang="ko-KR" altLang="en-US" b="0" i="0" dirty="0" err="1">
                <a:solidFill>
                  <a:srgbClr val="202020"/>
                </a:solidFill>
                <a:effectLst/>
                <a:latin typeface="굴림,seoul,helvetica"/>
              </a:rPr>
              <a:t>하느니라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 err="1">
                <a:solidFill>
                  <a:srgbClr val="202020"/>
                </a:solidFill>
                <a:latin typeface="+mn-ea"/>
              </a:rPr>
              <a:t>디모데후서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3:15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8A24E2-30F1-4CDF-2E26-629C83AF536F}"/>
              </a:ext>
            </a:extLst>
          </p:cNvPr>
          <p:cNvSpPr txBox="1"/>
          <p:nvPr/>
        </p:nvSpPr>
        <p:spPr>
          <a:xfrm>
            <a:off x="6705600" y="15903592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“</a:t>
            </a:r>
            <a:r>
              <a:rPr lang="ko-KR" altLang="en-US" dirty="0">
                <a:latin typeface="+mn-ea"/>
              </a:rPr>
              <a:t>회개하고 오늘 그리스도를 영접하라</a:t>
            </a:r>
            <a:r>
              <a:rPr lang="en-US" altLang="ko-KR" dirty="0">
                <a:latin typeface="+mn-ea"/>
              </a:rPr>
              <a:t>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C33CC6-9D25-A284-AD0A-EB9EAD912D16}"/>
              </a:ext>
            </a:extLst>
          </p:cNvPr>
          <p:cNvSpPr txBox="1"/>
          <p:nvPr/>
        </p:nvSpPr>
        <p:spPr>
          <a:xfrm>
            <a:off x="2440498" y="1668233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“</a:t>
            </a:r>
            <a:r>
              <a:rPr lang="ko-KR" altLang="en-US" dirty="0">
                <a:latin typeface="+mn-ea"/>
              </a:rPr>
              <a:t>오직 그리스도만이 구원할 수 있습니다</a:t>
            </a:r>
            <a:r>
              <a:rPr lang="en-US" altLang="ko-KR" dirty="0">
                <a:latin typeface="+mn-ea"/>
              </a:rPr>
              <a:t>.”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60636A-B974-E47E-B485-BBB13B108530}"/>
              </a:ext>
            </a:extLst>
          </p:cNvPr>
          <p:cNvSpPr txBox="1"/>
          <p:nvPr/>
        </p:nvSpPr>
        <p:spPr>
          <a:xfrm>
            <a:off x="6955348" y="10842900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엄청난 기회</a:t>
            </a:r>
            <a:r>
              <a:rPr lang="en-US" altLang="ko-KR" dirty="0">
                <a:latin typeface="+mn-ea"/>
              </a:rPr>
              <a:t>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66D638-1685-7A26-63ED-9B70AF4725C1}"/>
              </a:ext>
            </a:extLst>
          </p:cNvPr>
          <p:cNvSpPr txBox="1"/>
          <p:nvPr/>
        </p:nvSpPr>
        <p:spPr>
          <a:xfrm>
            <a:off x="2667000" y="12292379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기독교 사립 고등학교</a:t>
            </a:r>
            <a:endParaRPr lang="en-US" altLang="ko-KR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98EB8A-4664-68DE-A3FA-7D6907BAB053}"/>
              </a:ext>
            </a:extLst>
          </p:cNvPr>
          <p:cNvSpPr txBox="1"/>
          <p:nvPr/>
        </p:nvSpPr>
        <p:spPr>
          <a:xfrm>
            <a:off x="5659948" y="6049604"/>
            <a:ext cx="451485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“</a:t>
            </a:r>
            <a:r>
              <a:rPr lang="ko-KR" altLang="en-US" dirty="0">
                <a:latin typeface="+mn-ea"/>
              </a:rPr>
              <a:t>네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저는 예수 그리스도를 저의 구세주로 영접합니다</a:t>
            </a:r>
            <a:r>
              <a:rPr lang="en-US" altLang="ko-KR" dirty="0">
                <a:latin typeface="+mn-ea"/>
              </a:rPr>
              <a:t>.”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D94A89-3D96-E5D7-3B80-C6432BF0075A}"/>
              </a:ext>
            </a:extLst>
          </p:cNvPr>
          <p:cNvSpPr txBox="1"/>
          <p:nvPr/>
        </p:nvSpPr>
        <p:spPr>
          <a:xfrm>
            <a:off x="3838575" y="419656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수천 명의 학생들이 복음을 들었습니다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3990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03E8417-6D20-9B4C-8543-CAFB78AC0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09572"/>
            <a:ext cx="10905066" cy="14254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68FD0D-C8B1-BB4F-B981-967035A6C8FE}"/>
              </a:ext>
            </a:extLst>
          </p:cNvPr>
          <p:cNvSpPr txBox="1"/>
          <p:nvPr/>
        </p:nvSpPr>
        <p:spPr>
          <a:xfrm>
            <a:off x="681567" y="1755632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빌기를 </a:t>
            </a:r>
            <a:r>
              <a:rPr lang="ko-KR" altLang="en-US" b="0" i="0" dirty="0" err="1">
                <a:solidFill>
                  <a:srgbClr val="202020"/>
                </a:solidFill>
                <a:effectLst/>
                <a:latin typeface="굴림,seoul,helvetica"/>
              </a:rPr>
              <a:t>다하매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 모인 곳이 진동하더니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사도행전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4:31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8385CC-82ED-E22D-C6DA-ECAABE71ADA0}"/>
              </a:ext>
            </a:extLst>
          </p:cNvPr>
          <p:cNvSpPr txBox="1"/>
          <p:nvPr/>
        </p:nvSpPr>
        <p:spPr>
          <a:xfrm>
            <a:off x="1964248" y="8728350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수백 명이 들어갈 수 없었습니다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B9C14B-8885-A50A-7F28-D55A7F9D7F7A}"/>
              </a:ext>
            </a:extLst>
          </p:cNvPr>
          <p:cNvSpPr txBox="1"/>
          <p:nvPr/>
        </p:nvSpPr>
        <p:spPr>
          <a:xfrm>
            <a:off x="6955348" y="8543684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600</a:t>
            </a:r>
            <a:r>
              <a:rPr lang="ko-KR" altLang="en-US" dirty="0">
                <a:latin typeface="+mn-ea"/>
              </a:rPr>
              <a:t>명의 한센병 환자들이 기도합니다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BE06B8-34E8-A0A6-DA72-A0F4D7CE657C}"/>
              </a:ext>
            </a:extLst>
          </p:cNvPr>
          <p:cNvSpPr txBox="1"/>
          <p:nvPr/>
        </p:nvSpPr>
        <p:spPr>
          <a:xfrm>
            <a:off x="1964248" y="12576457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매일 드려지는 새벽기도</a:t>
            </a:r>
            <a:endParaRPr lang="en-US" altLang="ko-KR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C30532-3A22-CADA-AC9A-7D0284AA4434}"/>
              </a:ext>
            </a:extLst>
          </p:cNvPr>
          <p:cNvSpPr txBox="1"/>
          <p:nvPr/>
        </p:nvSpPr>
        <p:spPr>
          <a:xfrm>
            <a:off x="1964248" y="16615064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하나님은 기도에 응답하십니다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4464F5-E43F-9AA4-940E-28A23948E00E}"/>
              </a:ext>
            </a:extLst>
          </p:cNvPr>
          <p:cNvSpPr txBox="1"/>
          <p:nvPr/>
        </p:nvSpPr>
        <p:spPr>
          <a:xfrm>
            <a:off x="6756390" y="16615064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죄인들이 기도합니다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2280E9-E2E5-B99B-30E5-6E7629A73916}"/>
              </a:ext>
            </a:extLst>
          </p:cNvPr>
          <p:cNvSpPr txBox="1"/>
          <p:nvPr/>
        </p:nvSpPr>
        <p:spPr>
          <a:xfrm>
            <a:off x="3838575" y="427276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기도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부흥의 비밀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54119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DDD78816-5E84-BD0A-3611-622192549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55853"/>
            <a:ext cx="10905066" cy="141624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F000C1-858D-3FE2-5220-865BC4E475B1}"/>
              </a:ext>
            </a:extLst>
          </p:cNvPr>
          <p:cNvSpPr txBox="1"/>
          <p:nvPr/>
        </p:nvSpPr>
        <p:spPr>
          <a:xfrm>
            <a:off x="681567" y="1746107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u="none" strike="noStrike" dirty="0">
                <a:solidFill>
                  <a:srgbClr val="07009A"/>
                </a:solidFill>
                <a:effectLst/>
                <a:latin typeface="굴림,seoul,helvetica"/>
              </a:rPr>
              <a:t>구원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에 이르는 지혜가 있게 </a:t>
            </a:r>
            <a:r>
              <a:rPr lang="ko-KR" altLang="en-US" b="0" i="0" dirty="0" err="1">
                <a:solidFill>
                  <a:srgbClr val="202020"/>
                </a:solidFill>
                <a:effectLst/>
                <a:latin typeface="굴림,seoul,helvetica"/>
              </a:rPr>
              <a:t>하느니라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 err="1">
                <a:solidFill>
                  <a:srgbClr val="202020"/>
                </a:solidFill>
                <a:latin typeface="+mn-ea"/>
              </a:rPr>
              <a:t>디모데후서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3:15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78BCD1-9FEB-AD3E-8EFC-84F6D016581A}"/>
              </a:ext>
            </a:extLst>
          </p:cNvPr>
          <p:cNvSpPr txBox="1"/>
          <p:nvPr/>
        </p:nvSpPr>
        <p:spPr>
          <a:xfrm>
            <a:off x="1411798" y="8575950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박목사님의 마음을 </a:t>
            </a:r>
            <a:r>
              <a:rPr lang="ko-KR" altLang="en-US" dirty="0" err="1">
                <a:latin typeface="+mn-ea"/>
              </a:rPr>
              <a:t>저에게도</a:t>
            </a:r>
            <a:r>
              <a:rPr lang="ko-KR" altLang="en-US" dirty="0">
                <a:latin typeface="+mn-ea"/>
              </a:rPr>
              <a:t> 주십시오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A9A885-55BD-842A-ABD9-D2AC97D35C23}"/>
              </a:ext>
            </a:extLst>
          </p:cNvPr>
          <p:cNvSpPr txBox="1"/>
          <p:nvPr/>
        </p:nvSpPr>
        <p:spPr>
          <a:xfrm>
            <a:off x="6096000" y="8575950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저의 짓밟힐 뻔 했습니다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DE1841-7D47-31AF-0A7F-95AEBA165C22}"/>
              </a:ext>
            </a:extLst>
          </p:cNvPr>
          <p:cNvSpPr txBox="1"/>
          <p:nvPr/>
        </p:nvSpPr>
        <p:spPr>
          <a:xfrm>
            <a:off x="1411798" y="12754456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복음 트럭</a:t>
            </a:r>
            <a:endParaRPr lang="en-US" altLang="ko-KR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D8BB22-628F-1778-3C6C-25C132457353}"/>
              </a:ext>
            </a:extLst>
          </p:cNvPr>
          <p:cNvSpPr txBox="1"/>
          <p:nvPr/>
        </p:nvSpPr>
        <p:spPr>
          <a:xfrm>
            <a:off x="6265352" y="1276483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복음 책자</a:t>
            </a:r>
            <a:endParaRPr lang="en-US" altLang="ko-KR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B8589E-921D-4533-EBAD-CBC8692A1452}"/>
              </a:ext>
            </a:extLst>
          </p:cNvPr>
          <p:cNvSpPr txBox="1"/>
          <p:nvPr/>
        </p:nvSpPr>
        <p:spPr>
          <a:xfrm>
            <a:off x="1459423" y="16100700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>
                <a:latin typeface="+mn-ea"/>
              </a:rPr>
              <a:t>짐을 싣다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7AF330-35A5-29E3-EF3C-04CFB8E516F3}"/>
              </a:ext>
            </a:extLst>
          </p:cNvPr>
          <p:cNvSpPr txBox="1"/>
          <p:nvPr/>
        </p:nvSpPr>
        <p:spPr>
          <a:xfrm>
            <a:off x="6217727" y="16100700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출발 준비 완료</a:t>
            </a:r>
            <a:endParaRPr lang="en-US" altLang="ko-KR" dirty="0"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5CFB7B-275A-607A-3750-3EA6D880C20F}"/>
              </a:ext>
            </a:extLst>
          </p:cNvPr>
          <p:cNvSpPr txBox="1"/>
          <p:nvPr/>
        </p:nvSpPr>
        <p:spPr>
          <a:xfrm>
            <a:off x="3838575" y="421561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문서 선교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55804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430AC88-F35D-7D37-1357-858CD4A50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686202"/>
            <a:ext cx="10905066" cy="143017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70ABF1-5A24-EE4E-BE7C-3706A53C1E2C}"/>
              </a:ext>
            </a:extLst>
          </p:cNvPr>
          <p:cNvSpPr txBox="1"/>
          <p:nvPr/>
        </p:nvSpPr>
        <p:spPr>
          <a:xfrm>
            <a:off x="681567" y="1755632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u="none" strike="noStrike" dirty="0">
                <a:solidFill>
                  <a:srgbClr val="07009A"/>
                </a:solidFill>
                <a:effectLst/>
                <a:latin typeface="굴림,seoul,helvetica"/>
              </a:rPr>
              <a:t>그리스도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 예수의 좋은 병사로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 err="1">
                <a:solidFill>
                  <a:srgbClr val="202020"/>
                </a:solidFill>
                <a:latin typeface="+mn-ea"/>
              </a:rPr>
              <a:t>디모데후서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2:3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7BBBCD-EF69-5771-1BBD-266A92A815D3}"/>
              </a:ext>
            </a:extLst>
          </p:cNvPr>
          <p:cNvSpPr txBox="1"/>
          <p:nvPr/>
        </p:nvSpPr>
        <p:spPr>
          <a:xfrm>
            <a:off x="4667250" y="8385450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말씀을 전하다 </a:t>
            </a:r>
            <a:r>
              <a:rPr lang="en-US" altLang="ko-KR" dirty="0">
                <a:latin typeface="+mn-ea"/>
              </a:rPr>
              <a:t>“</a:t>
            </a:r>
            <a:r>
              <a:rPr lang="ko-KR" altLang="en-US" dirty="0">
                <a:latin typeface="+mn-ea"/>
              </a:rPr>
              <a:t>때에 맞춰</a:t>
            </a:r>
            <a:endParaRPr lang="en-US" altLang="ko-KR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9097EB-CB4E-CF52-D7B1-F5B10287A665}"/>
              </a:ext>
            </a:extLst>
          </p:cNvPr>
          <p:cNvSpPr txBox="1"/>
          <p:nvPr/>
        </p:nvSpPr>
        <p:spPr>
          <a:xfrm>
            <a:off x="2409825" y="12157350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요한복음을 손에 넣다</a:t>
            </a:r>
            <a:endParaRPr lang="en-US" altLang="ko-KR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97BD46-C9F2-8743-2142-E5C3047144D5}"/>
              </a:ext>
            </a:extLst>
          </p:cNvPr>
          <p:cNvSpPr txBox="1"/>
          <p:nvPr/>
        </p:nvSpPr>
        <p:spPr>
          <a:xfrm>
            <a:off x="7677150" y="12690973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수석 군목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김형도</a:t>
            </a:r>
            <a:endParaRPr lang="en-US" altLang="ko-KR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C79DAC-3D87-51A4-E48F-5738D9E6722E}"/>
              </a:ext>
            </a:extLst>
          </p:cNvPr>
          <p:cNvSpPr txBox="1"/>
          <p:nvPr/>
        </p:nvSpPr>
        <p:spPr>
          <a:xfrm>
            <a:off x="2409825" y="16594445"/>
            <a:ext cx="451485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대한민국 육군 제</a:t>
            </a:r>
            <a:r>
              <a:rPr lang="en-US" altLang="ko-KR" dirty="0">
                <a:latin typeface="+mn-ea"/>
              </a:rPr>
              <a:t>2</a:t>
            </a:r>
            <a:r>
              <a:rPr lang="ko-KR" altLang="en-US" dirty="0">
                <a:latin typeface="+mn-ea"/>
              </a:rPr>
              <a:t>목사 박목사와 통역사 </a:t>
            </a:r>
            <a:r>
              <a:rPr lang="ko-KR" altLang="en-US" dirty="0" err="1">
                <a:latin typeface="+mn-ea"/>
              </a:rPr>
              <a:t>정선생</a:t>
            </a:r>
            <a:endParaRPr lang="en-US" altLang="ko-KR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CC757C-33BC-CF35-EC5D-54F63D707847}"/>
              </a:ext>
            </a:extLst>
          </p:cNvPr>
          <p:cNvSpPr txBox="1"/>
          <p:nvPr/>
        </p:nvSpPr>
        <p:spPr>
          <a:xfrm>
            <a:off x="7391400" y="16441440"/>
            <a:ext cx="451485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왼쪽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수석 해군 군목 </a:t>
            </a:r>
            <a:r>
              <a:rPr lang="ko-KR" altLang="en-US" dirty="0" err="1">
                <a:latin typeface="+mn-ea"/>
              </a:rPr>
              <a:t>정목사</a:t>
            </a:r>
            <a:endParaRPr lang="en-US" altLang="ko-KR" dirty="0">
              <a:latin typeface="+mn-ea"/>
            </a:endParaRPr>
          </a:p>
          <a:p>
            <a:r>
              <a:rPr lang="ko-KR" altLang="en-US" dirty="0">
                <a:latin typeface="+mn-ea"/>
              </a:rPr>
              <a:t>오른쪽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수석 해병대 군목 </a:t>
            </a:r>
            <a:r>
              <a:rPr lang="ko-KR" altLang="en-US" dirty="0" err="1">
                <a:latin typeface="+mn-ea"/>
              </a:rPr>
              <a:t>박목사</a:t>
            </a:r>
            <a:endParaRPr lang="en-US" altLang="ko-KR" dirty="0"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4B69AD-863D-38C2-2652-4A9B65C30A4E}"/>
              </a:ext>
            </a:extLst>
          </p:cNvPr>
          <p:cNvSpPr txBox="1"/>
          <p:nvPr/>
        </p:nvSpPr>
        <p:spPr>
          <a:xfrm>
            <a:off x="3838575" y="417751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주님을 위한 군인들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58328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D9DB731-798B-D8F2-2A64-843F18F67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662680"/>
            <a:ext cx="10905066" cy="143487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3CEBBA-E393-4716-4FB4-ACEB8EE3F191}"/>
              </a:ext>
            </a:extLst>
          </p:cNvPr>
          <p:cNvSpPr txBox="1"/>
          <p:nvPr/>
        </p:nvSpPr>
        <p:spPr>
          <a:xfrm>
            <a:off x="681567" y="1753727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그것으로 선한 싸움을 싸우며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 err="1">
                <a:solidFill>
                  <a:srgbClr val="202020"/>
                </a:solidFill>
                <a:latin typeface="+mn-ea"/>
              </a:rPr>
              <a:t>디모데전서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1:18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600A37-D4A9-4079-269C-7F9D8B5BE15B}"/>
              </a:ext>
            </a:extLst>
          </p:cNvPr>
          <p:cNvSpPr txBox="1"/>
          <p:nvPr/>
        </p:nvSpPr>
        <p:spPr>
          <a:xfrm>
            <a:off x="6955348" y="7318873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북쪽을 가리키다</a:t>
            </a:r>
            <a:endParaRPr lang="en-US" altLang="ko-KR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63DF15-F1E6-4420-F327-5B46B8D921F9}"/>
              </a:ext>
            </a:extLst>
          </p:cNvPr>
          <p:cNvSpPr txBox="1"/>
          <p:nvPr/>
        </p:nvSpPr>
        <p:spPr>
          <a:xfrm>
            <a:off x="6705600" y="10722766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가장 높은 곳에서의 관측</a:t>
            </a:r>
            <a:endParaRPr lang="en-US" altLang="ko-KR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DB4AB6-7D89-7E2B-11BD-3C0C18BE6787}"/>
              </a:ext>
            </a:extLst>
          </p:cNvPr>
          <p:cNvSpPr txBox="1"/>
          <p:nvPr/>
        </p:nvSpPr>
        <p:spPr>
          <a:xfrm>
            <a:off x="1087948" y="8423773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바로 이곳입니다</a:t>
            </a:r>
            <a:r>
              <a:rPr lang="en-US" altLang="ko-KR" dirty="0">
                <a:latin typeface="+mn-ea"/>
              </a:rPr>
              <a:t>(38</a:t>
            </a:r>
            <a:r>
              <a:rPr lang="ko-KR" altLang="en-US" dirty="0">
                <a:latin typeface="+mn-ea"/>
              </a:rPr>
              <a:t>선</a:t>
            </a:r>
            <a:r>
              <a:rPr lang="en-US" altLang="ko-KR" dirty="0">
                <a:latin typeface="+mn-ea"/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D158F5-2B8B-386C-BD8F-50BBDF3E19B7}"/>
              </a:ext>
            </a:extLst>
          </p:cNvPr>
          <p:cNvSpPr txBox="1"/>
          <p:nvPr/>
        </p:nvSpPr>
        <p:spPr>
          <a:xfrm>
            <a:off x="821248" y="11738473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“Here’s How”</a:t>
            </a:r>
            <a:r>
              <a:rPr lang="ko-KR" altLang="en-US" dirty="0">
                <a:latin typeface="+mn-ea"/>
              </a:rPr>
              <a:t>를 손에 넣다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1A760E-C08F-47D3-545D-898A2899D8E1}"/>
              </a:ext>
            </a:extLst>
          </p:cNvPr>
          <p:cNvSpPr txBox="1"/>
          <p:nvPr/>
        </p:nvSpPr>
        <p:spPr>
          <a:xfrm>
            <a:off x="890021" y="15624673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팔 절단 수술 병원</a:t>
            </a:r>
            <a:endParaRPr lang="en-US" altLang="ko-KR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EFDB8-36BC-A685-4AE9-379804F78428}"/>
              </a:ext>
            </a:extLst>
          </p:cNvPr>
          <p:cNvSpPr txBox="1"/>
          <p:nvPr/>
        </p:nvSpPr>
        <p:spPr>
          <a:xfrm>
            <a:off x="5572125" y="15621076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새 신자와 그의 </a:t>
            </a:r>
            <a:r>
              <a:rPr lang="ko-KR" altLang="en-US" dirty="0" err="1">
                <a:latin typeface="+mn-ea"/>
              </a:rPr>
              <a:t>간증문</a:t>
            </a:r>
            <a:endParaRPr lang="en-US" altLang="ko-KR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95C365-7458-D2C2-EBD2-6431F767FBD1}"/>
              </a:ext>
            </a:extLst>
          </p:cNvPr>
          <p:cNvSpPr txBox="1"/>
          <p:nvPr/>
        </p:nvSpPr>
        <p:spPr>
          <a:xfrm>
            <a:off x="8667750" y="15171258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새로 개종한 대령</a:t>
            </a:r>
            <a:endParaRPr lang="en-US" altLang="ko-KR" dirty="0"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E3A124-2CE5-DF61-82C7-CA15DD688CA0}"/>
              </a:ext>
            </a:extLst>
          </p:cNvPr>
          <p:cNvSpPr txBox="1"/>
          <p:nvPr/>
        </p:nvSpPr>
        <p:spPr>
          <a:xfrm>
            <a:off x="3838575" y="406321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전방으로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29100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CCC1532F-D77A-3509-07E5-9D2BD83F0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686202"/>
            <a:ext cx="10905066" cy="143017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999934-387F-C09E-9782-3B40F40983F3}"/>
              </a:ext>
            </a:extLst>
          </p:cNvPr>
          <p:cNvSpPr txBox="1"/>
          <p:nvPr/>
        </p:nvSpPr>
        <p:spPr>
          <a:xfrm>
            <a:off x="681567" y="1751822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옥에 갇혔을 때에 와서 </a:t>
            </a:r>
            <a:r>
              <a:rPr lang="ko-KR" altLang="en-US" b="0" i="0" dirty="0" err="1">
                <a:solidFill>
                  <a:srgbClr val="202020"/>
                </a:solidFill>
                <a:effectLst/>
                <a:latin typeface="굴림,seoul,helvetica"/>
              </a:rPr>
              <a:t>보았느니라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마태복음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25:36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0B46E6-FAB3-ACB5-9BD1-5DF7ECD4429F}"/>
              </a:ext>
            </a:extLst>
          </p:cNvPr>
          <p:cNvSpPr txBox="1"/>
          <p:nvPr/>
        </p:nvSpPr>
        <p:spPr>
          <a:xfrm>
            <a:off x="2783398" y="10862173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열광적 관심</a:t>
            </a:r>
            <a:endParaRPr lang="en-US" altLang="ko-KR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0F0942-C0DF-AA09-A620-0210B24F8124}"/>
              </a:ext>
            </a:extLst>
          </p:cNvPr>
          <p:cNvSpPr txBox="1"/>
          <p:nvPr/>
        </p:nvSpPr>
        <p:spPr>
          <a:xfrm>
            <a:off x="7183948" y="13281523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머리 숙여 기도하다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F70054-C856-84DD-BD83-D98533FDB3B2}"/>
              </a:ext>
            </a:extLst>
          </p:cNvPr>
          <p:cNvSpPr txBox="1"/>
          <p:nvPr/>
        </p:nvSpPr>
        <p:spPr>
          <a:xfrm>
            <a:off x="2840548" y="16139023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안녕히 가세요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곧 다시 오세요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CCA2B0-8B8A-6D60-F95B-F597237400AA}"/>
              </a:ext>
            </a:extLst>
          </p:cNvPr>
          <p:cNvSpPr txBox="1"/>
          <p:nvPr/>
        </p:nvSpPr>
        <p:spPr>
          <a:xfrm>
            <a:off x="3838575" y="421561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죄수들이 기쁘게 복음을 듣다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51483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346DE1-31A0-84DE-D12B-E5315D6B1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55853"/>
            <a:ext cx="10905066" cy="141624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0FA055-4A8C-1139-5C4C-3C1560D4F2CA}"/>
              </a:ext>
            </a:extLst>
          </p:cNvPr>
          <p:cNvSpPr txBox="1"/>
          <p:nvPr/>
        </p:nvSpPr>
        <p:spPr>
          <a:xfrm>
            <a:off x="700617" y="1749917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그가</a:t>
            </a:r>
            <a:r>
              <a:rPr lang="en-US" altLang="ko-KR" b="0" i="0" dirty="0">
                <a:solidFill>
                  <a:srgbClr val="202020"/>
                </a:solidFill>
                <a:effectLst/>
                <a:latin typeface="굴림,seoul,helvetica"/>
              </a:rPr>
              <a:t>… 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어떤 사람은 복음 전하는 자로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에베소서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4:11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AA38CE-1A92-F527-E3FB-EF5F7E4C3B79}"/>
              </a:ext>
            </a:extLst>
          </p:cNvPr>
          <p:cNvSpPr txBox="1"/>
          <p:nvPr/>
        </p:nvSpPr>
        <p:spPr>
          <a:xfrm>
            <a:off x="5831398" y="7718923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err="1">
                <a:latin typeface="+mn-ea"/>
              </a:rPr>
              <a:t>나성규</a:t>
            </a:r>
            <a:r>
              <a:rPr lang="ko-KR" altLang="en-US" dirty="0">
                <a:latin typeface="+mn-ea"/>
              </a:rPr>
              <a:t> 전도사 부부</a:t>
            </a:r>
            <a:endParaRPr lang="en-US" altLang="ko-KR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F993D5-F8D9-5C99-3572-F28CCBCA0B12}"/>
              </a:ext>
            </a:extLst>
          </p:cNvPr>
          <p:cNvSpPr txBox="1"/>
          <p:nvPr/>
        </p:nvSpPr>
        <p:spPr>
          <a:xfrm>
            <a:off x="8288848" y="7267222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행복한 새 신자</a:t>
            </a:r>
            <a:endParaRPr lang="en-US" altLang="ko-KR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9150AA-9235-29EC-0FB3-4DD6A0FF5E8C}"/>
              </a:ext>
            </a:extLst>
          </p:cNvPr>
          <p:cNvSpPr txBox="1"/>
          <p:nvPr/>
        </p:nvSpPr>
        <p:spPr>
          <a:xfrm>
            <a:off x="1591706" y="1079680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새 교회 </a:t>
            </a:r>
            <a:r>
              <a:rPr lang="en-US" altLang="ko-KR" dirty="0">
                <a:latin typeface="+mn-ea"/>
              </a:rPr>
              <a:t>2</a:t>
            </a:r>
            <a:r>
              <a:rPr lang="ko-KR" altLang="en-US" dirty="0">
                <a:latin typeface="+mn-ea"/>
              </a:rPr>
              <a:t>곳</a:t>
            </a:r>
            <a:endParaRPr lang="en-US" altLang="ko-KR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DAACFD-3B91-443C-0074-698AB77C3AA1}"/>
              </a:ext>
            </a:extLst>
          </p:cNvPr>
          <p:cNvSpPr txBox="1"/>
          <p:nvPr/>
        </p:nvSpPr>
        <p:spPr>
          <a:xfrm>
            <a:off x="6625138" y="11216128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예배당</a:t>
            </a:r>
            <a:endParaRPr lang="en-US" altLang="ko-KR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A95610-FFCC-A719-F6BE-7FB405A136C3}"/>
              </a:ext>
            </a:extLst>
          </p:cNvPr>
          <p:cNvSpPr txBox="1"/>
          <p:nvPr/>
        </p:nvSpPr>
        <p:spPr>
          <a:xfrm>
            <a:off x="2110288" y="16559148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새 신자들과 건축을 시작하다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1757CE-61D0-3D53-2E4E-3ECE888B1291}"/>
              </a:ext>
            </a:extLst>
          </p:cNvPr>
          <p:cNvSpPr txBox="1"/>
          <p:nvPr/>
        </p:nvSpPr>
        <p:spPr>
          <a:xfrm>
            <a:off x="7033683" y="16189816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이성찬 전도사</a:t>
            </a:r>
            <a:endParaRPr lang="en-US" altLang="ko-KR" dirty="0"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D15BDB-924C-EC22-4E0E-8174AA0B3BFF}"/>
              </a:ext>
            </a:extLst>
          </p:cNvPr>
          <p:cNvSpPr txBox="1"/>
          <p:nvPr/>
        </p:nvSpPr>
        <p:spPr>
          <a:xfrm>
            <a:off x="3850198" y="4353896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영혼을 구하고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교회를 세우는 전도사들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860012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4EA45CE-E540-0E3C-E4CC-7099A41C9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32788"/>
            <a:ext cx="10905066" cy="142085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5647F2-D80D-4B74-A779-6D06DC85915B}"/>
              </a:ext>
            </a:extLst>
          </p:cNvPr>
          <p:cNvSpPr txBox="1"/>
          <p:nvPr/>
        </p:nvSpPr>
        <p:spPr>
          <a:xfrm>
            <a:off x="700617" y="1751822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전도자의 일을 하며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 err="1">
                <a:solidFill>
                  <a:srgbClr val="202020"/>
                </a:solidFill>
                <a:latin typeface="+mn-ea"/>
              </a:rPr>
              <a:t>디모데후서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4:5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841521-B066-602A-2A02-B4A5B8EB51F7}"/>
              </a:ext>
            </a:extLst>
          </p:cNvPr>
          <p:cNvSpPr txBox="1"/>
          <p:nvPr/>
        </p:nvSpPr>
        <p:spPr>
          <a:xfrm>
            <a:off x="7469698" y="10220084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김필수 전도사</a:t>
            </a:r>
            <a:endParaRPr lang="en-US" altLang="ko-KR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2AC025-18F7-A8CA-8528-2D1DCED4E31C}"/>
              </a:ext>
            </a:extLst>
          </p:cNvPr>
          <p:cNvSpPr txBox="1"/>
          <p:nvPr/>
        </p:nvSpPr>
        <p:spPr>
          <a:xfrm>
            <a:off x="2464878" y="10211866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새 교회와 건축 시작</a:t>
            </a:r>
            <a:endParaRPr lang="en-US" altLang="ko-KR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153B49-3DDA-3983-04E1-9B7909DA6C0D}"/>
              </a:ext>
            </a:extLst>
          </p:cNvPr>
          <p:cNvSpPr txBox="1"/>
          <p:nvPr/>
        </p:nvSpPr>
        <p:spPr>
          <a:xfrm>
            <a:off x="8115300" y="12938623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err="1">
                <a:latin typeface="+mn-ea"/>
              </a:rPr>
              <a:t>윤희건</a:t>
            </a:r>
            <a:r>
              <a:rPr lang="ko-KR" altLang="en-US" dirty="0">
                <a:latin typeface="+mn-ea"/>
              </a:rPr>
              <a:t> 전도사</a:t>
            </a:r>
            <a:endParaRPr lang="en-US" altLang="ko-KR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713316-F641-AEA5-4E0A-669E4A6ED210}"/>
              </a:ext>
            </a:extLst>
          </p:cNvPr>
          <p:cNvSpPr txBox="1"/>
          <p:nvPr/>
        </p:nvSpPr>
        <p:spPr>
          <a:xfrm>
            <a:off x="2113482" y="15929473"/>
            <a:ext cx="451485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새 신자들과 교회</a:t>
            </a:r>
            <a:r>
              <a:rPr lang="en-US" altLang="ko-KR" dirty="0">
                <a:latin typeface="+mn-ea"/>
              </a:rPr>
              <a:t>.</a:t>
            </a:r>
          </a:p>
          <a:p>
            <a:r>
              <a:rPr lang="ko-KR" altLang="en-US" dirty="0">
                <a:latin typeface="+mn-ea"/>
              </a:rPr>
              <a:t>더 많은 사진이 가능합니다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E674B6-0C09-80E5-248A-083B8223C6E7}"/>
              </a:ext>
            </a:extLst>
          </p:cNvPr>
          <p:cNvSpPr txBox="1"/>
          <p:nvPr/>
        </p:nvSpPr>
        <p:spPr>
          <a:xfrm>
            <a:off x="3838575" y="419656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성령충만한 전도사들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17356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텍스트이(가) 표시된 사진&#10;&#10;자동 생성된 설명">
            <a:extLst>
              <a:ext uri="{FF2B5EF4-FFF2-40B4-BE49-F238E27FC236}">
                <a16:creationId xmlns:a16="http://schemas.microsoft.com/office/drawing/2014/main" id="{311932D7-2FC5-9F5A-5BFD-4FC549500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32791"/>
            <a:ext cx="10905066" cy="142085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8D2F01-BC8A-7D30-1119-6438DB1D15D9}"/>
              </a:ext>
            </a:extLst>
          </p:cNvPr>
          <p:cNvSpPr txBox="1"/>
          <p:nvPr/>
        </p:nvSpPr>
        <p:spPr>
          <a:xfrm>
            <a:off x="701684" y="17457432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너는 나 외에는 다른 </a:t>
            </a:r>
            <a:r>
              <a:rPr lang="ko-KR" altLang="en-US" b="0" i="0" u="none" strike="noStrike" dirty="0">
                <a:solidFill>
                  <a:srgbClr val="07009A"/>
                </a:solidFill>
                <a:effectLst/>
                <a:latin typeface="굴림,seoul,helvetica"/>
              </a:rPr>
              <a:t>신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들을 </a:t>
            </a:r>
            <a:r>
              <a:rPr lang="ko-KR" altLang="en-US" b="0" i="0" dirty="0" err="1">
                <a:solidFill>
                  <a:srgbClr val="202020"/>
                </a:solidFill>
                <a:effectLst/>
                <a:latin typeface="굴림,seoul,helvetica"/>
              </a:rPr>
              <a:t>네게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 두지 말라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출애굽기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20:3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E19B75-CA08-BA16-DB7B-D824D59F2427}"/>
              </a:ext>
            </a:extLst>
          </p:cNvPr>
          <p:cNvSpPr txBox="1"/>
          <p:nvPr/>
        </p:nvSpPr>
        <p:spPr>
          <a:xfrm>
            <a:off x="4156689" y="6808311"/>
            <a:ext cx="327080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왼쪽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동굴 안</a:t>
            </a:r>
            <a:endParaRPr lang="en-US" altLang="ko-KR" dirty="0">
              <a:latin typeface="+mn-ea"/>
            </a:endParaRPr>
          </a:p>
          <a:p>
            <a:r>
              <a:rPr lang="ko-KR" altLang="en-US" dirty="0">
                <a:latin typeface="+mn-ea"/>
              </a:rPr>
              <a:t>오른쪽</a:t>
            </a:r>
            <a:r>
              <a:rPr lang="en-US" altLang="ko-KR" dirty="0">
                <a:latin typeface="+mn-ea"/>
              </a:rPr>
              <a:t>: 55</a:t>
            </a:r>
            <a:r>
              <a:rPr lang="ko-KR" altLang="en-US" dirty="0">
                <a:latin typeface="+mn-ea"/>
              </a:rPr>
              <a:t>피트</a:t>
            </a:r>
            <a:r>
              <a:rPr lang="en-US" altLang="ko-KR" dirty="0">
                <a:latin typeface="+mn-ea"/>
              </a:rPr>
              <a:t>(16.7</a:t>
            </a:r>
            <a:r>
              <a:rPr lang="ko-KR" altLang="en-US" dirty="0">
                <a:latin typeface="+mn-ea"/>
              </a:rPr>
              <a:t>미터</a:t>
            </a:r>
            <a:r>
              <a:rPr lang="en-US" altLang="ko-KR" dirty="0">
                <a:latin typeface="+mn-ea"/>
              </a:rPr>
              <a:t>) </a:t>
            </a:r>
            <a:r>
              <a:rPr lang="ko-KR" altLang="en-US" dirty="0">
                <a:latin typeface="+mn-ea"/>
              </a:rPr>
              <a:t>높이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3E3A77-F3FD-5FBF-9E5C-3A91DE1707CE}"/>
              </a:ext>
            </a:extLst>
          </p:cNvPr>
          <p:cNvSpPr txBox="1"/>
          <p:nvPr/>
        </p:nvSpPr>
        <p:spPr>
          <a:xfrm>
            <a:off x="757767" y="11429392"/>
            <a:ext cx="234036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높은 바위 위</a:t>
            </a:r>
            <a:endParaRPr lang="en-US" altLang="ko-KR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25801D-9D38-74FC-9F6D-333D2E9428D4}"/>
              </a:ext>
            </a:extLst>
          </p:cNvPr>
          <p:cNvSpPr txBox="1"/>
          <p:nvPr/>
        </p:nvSpPr>
        <p:spPr>
          <a:xfrm>
            <a:off x="5616518" y="12435027"/>
            <a:ext cx="351143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많은 우상들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3266CE-90E3-52FC-3E6E-4CA9D6273A49}"/>
              </a:ext>
            </a:extLst>
          </p:cNvPr>
          <p:cNvSpPr txBox="1"/>
          <p:nvPr/>
        </p:nvSpPr>
        <p:spPr>
          <a:xfrm>
            <a:off x="3626185" y="14963716"/>
            <a:ext cx="4434974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오른쪽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석가탄신일 올려진 풍성한 음식</a:t>
            </a:r>
            <a:endParaRPr lang="en-US" altLang="ko-KR" dirty="0">
              <a:latin typeface="+mn-ea"/>
            </a:endParaRPr>
          </a:p>
          <a:p>
            <a:r>
              <a:rPr lang="ko-KR" altLang="en-US" dirty="0">
                <a:latin typeface="+mn-ea"/>
              </a:rPr>
              <a:t>왼쪽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사당 앞에서 성경을 읽다</a:t>
            </a:r>
            <a:endParaRPr lang="en-US" altLang="ko-KR" dirty="0"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FE755C-CC57-F327-9275-0B1CC75F6C4D}"/>
              </a:ext>
            </a:extLst>
          </p:cNvPr>
          <p:cNvSpPr txBox="1"/>
          <p:nvPr/>
        </p:nvSpPr>
        <p:spPr>
          <a:xfrm>
            <a:off x="4460596" y="4181078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우상숭배의 땅</a:t>
            </a:r>
          </a:p>
        </p:txBody>
      </p:sp>
    </p:spTree>
    <p:extLst>
      <p:ext uri="{BB962C8B-B14F-4D97-AF65-F5344CB8AC3E}">
        <p14:creationId xmlns:p14="http://schemas.microsoft.com/office/powerpoint/2010/main" val="3181881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이(가) 표시된 사진&#10;&#10;자동 생성된 설명">
            <a:extLst>
              <a:ext uri="{FF2B5EF4-FFF2-40B4-BE49-F238E27FC236}">
                <a16:creationId xmlns:a16="http://schemas.microsoft.com/office/drawing/2014/main" id="{D631D4D4-7DE2-2ED5-CDB1-2D28D4F404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09572"/>
            <a:ext cx="10905066" cy="142549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B19C2D-812F-4391-CB4B-E80012A8F880}"/>
              </a:ext>
            </a:extLst>
          </p:cNvPr>
          <p:cNvSpPr txBox="1"/>
          <p:nvPr/>
        </p:nvSpPr>
        <p:spPr>
          <a:xfrm>
            <a:off x="7033683" y="10150280"/>
            <a:ext cx="451485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err="1">
                <a:latin typeface="+mn-ea"/>
              </a:rPr>
              <a:t>엘머</a:t>
            </a:r>
            <a:r>
              <a:rPr lang="ko-KR" altLang="en-US" dirty="0">
                <a:latin typeface="+mn-ea"/>
              </a:rPr>
              <a:t> </a:t>
            </a:r>
            <a:r>
              <a:rPr lang="ko-KR" altLang="en-US" dirty="0" err="1">
                <a:latin typeface="+mn-ea"/>
              </a:rPr>
              <a:t>런드</a:t>
            </a:r>
            <a:r>
              <a:rPr lang="ko-KR" altLang="en-US" dirty="0">
                <a:latin typeface="+mn-ea"/>
              </a:rPr>
              <a:t> 병장은 영광스럽게도 한국에서 개종하였으며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이후 수백 명의 사람들을 그리스도께 인도했습니다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A65CA4-9012-FE9E-D3DC-5D73662C6096}"/>
              </a:ext>
            </a:extLst>
          </p:cNvPr>
          <p:cNvSpPr txBox="1"/>
          <p:nvPr/>
        </p:nvSpPr>
        <p:spPr>
          <a:xfrm>
            <a:off x="643467" y="10150280"/>
            <a:ext cx="5452533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로버트 라이스 목사 부부와 가족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한국에 </a:t>
            </a:r>
            <a:r>
              <a:rPr lang="ko-KR" altLang="en-US" dirty="0" err="1">
                <a:latin typeface="+mn-ea"/>
              </a:rPr>
              <a:t>파송된</a:t>
            </a:r>
            <a:r>
              <a:rPr lang="ko-KR" altLang="en-US" dirty="0">
                <a:latin typeface="+mn-ea"/>
              </a:rPr>
              <a:t> 선교사이며 </a:t>
            </a:r>
            <a:r>
              <a:rPr lang="en-US" altLang="ko-KR" dirty="0">
                <a:latin typeface="+mn-ea"/>
              </a:rPr>
              <a:t>Christian Revival Fellowship</a:t>
            </a:r>
            <a:r>
              <a:rPr lang="ko-KR" altLang="en-US" dirty="0">
                <a:latin typeface="+mn-ea"/>
              </a:rPr>
              <a:t>의 설립자입니다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본 보고서를 만드는데 큰 도움을 주었습니다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D0508D-5CE6-7D85-C964-9A1AC13E7C51}"/>
              </a:ext>
            </a:extLst>
          </p:cNvPr>
          <p:cNvSpPr txBox="1"/>
          <p:nvPr/>
        </p:nvSpPr>
        <p:spPr>
          <a:xfrm>
            <a:off x="3400425" y="5357690"/>
            <a:ext cx="4514850" cy="25853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왼쪽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 err="1">
                <a:latin typeface="+mn-ea"/>
              </a:rPr>
              <a:t>최목사</a:t>
            </a: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현대적 직업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공산주의자들이 그의 아내와 </a:t>
            </a:r>
            <a:r>
              <a:rPr lang="en-US" altLang="ko-KR" dirty="0">
                <a:latin typeface="+mn-ea"/>
              </a:rPr>
              <a:t>4</a:t>
            </a:r>
            <a:r>
              <a:rPr lang="ko-KR" altLang="en-US" dirty="0">
                <a:latin typeface="+mn-ea"/>
              </a:rPr>
              <a:t>명의 자녀 및 어머니를 살해했으며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전 재산을 몰수 했습니다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하지만 지금 그는 미소를 지으며 그리스도를 전하고 있습니다</a:t>
            </a:r>
            <a:r>
              <a:rPr lang="en-US" altLang="ko-KR" dirty="0">
                <a:latin typeface="+mn-ea"/>
              </a:rPr>
              <a:t>!</a:t>
            </a:r>
          </a:p>
          <a:p>
            <a:endParaRPr lang="en-US" altLang="ko-KR" dirty="0">
              <a:latin typeface="+mn-ea"/>
            </a:endParaRPr>
          </a:p>
          <a:p>
            <a:r>
              <a:rPr lang="ko-KR" altLang="en-US" dirty="0">
                <a:latin typeface="+mn-ea"/>
              </a:rPr>
              <a:t>오른쪽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태국 파송 한국 선교사 존 최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그의 아내는 의사입니다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황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왕</a:t>
            </a:r>
            <a:r>
              <a:rPr lang="en-US" altLang="ko-KR" dirty="0">
                <a:latin typeface="+mn-ea"/>
              </a:rPr>
              <a:t>)</a:t>
            </a:r>
            <a:r>
              <a:rPr lang="ko-KR" altLang="en-US" dirty="0">
                <a:latin typeface="+mn-ea"/>
              </a:rPr>
              <a:t>목사는 </a:t>
            </a:r>
            <a:r>
              <a:rPr lang="ko-KR" altLang="en-US" dirty="0" err="1">
                <a:latin typeface="+mn-ea"/>
              </a:rPr>
              <a:t>선교협회장입니다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FFE066-E2D6-8BD5-A4FC-389B5B4D4529}"/>
              </a:ext>
            </a:extLst>
          </p:cNvPr>
          <p:cNvSpPr txBox="1"/>
          <p:nvPr/>
        </p:nvSpPr>
        <p:spPr>
          <a:xfrm>
            <a:off x="643467" y="11447586"/>
            <a:ext cx="5452533" cy="45243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찬양의 이유</a:t>
            </a:r>
            <a:endParaRPr lang="en-US" altLang="ko-KR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ko-KR" dirty="0">
                <a:latin typeface="+mn-ea"/>
              </a:rPr>
              <a:t>4</a:t>
            </a:r>
            <a:r>
              <a:rPr lang="ko-KR" altLang="en-US" dirty="0">
                <a:latin typeface="+mn-ea"/>
              </a:rPr>
              <a:t>회의 전도여행을 통해 대략 </a:t>
            </a:r>
            <a:r>
              <a:rPr lang="en-US" altLang="ko-KR" dirty="0">
                <a:latin typeface="+mn-ea"/>
              </a:rPr>
              <a:t>850,000</a:t>
            </a:r>
            <a:r>
              <a:rPr lang="ko-KR" altLang="en-US" dirty="0">
                <a:latin typeface="+mn-ea"/>
              </a:rPr>
              <a:t>명의 군인들과 민간인들에게 설교했습니다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목사님들과 선교사 보고에 의하면 한국 역사 상 가장 많은 사람이 참석한 부흥 집회였습니다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수천 명의 사람들이 밤새 기도했습니다</a:t>
            </a:r>
            <a:r>
              <a:rPr lang="en-US" altLang="ko-KR" dirty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latin typeface="+mn-ea"/>
              </a:rPr>
              <a:t>대략 </a:t>
            </a:r>
            <a:r>
              <a:rPr lang="en-US" altLang="ko-KR" dirty="0">
                <a:latin typeface="+mn-ea"/>
              </a:rPr>
              <a:t>45,000</a:t>
            </a:r>
            <a:r>
              <a:rPr lang="ko-KR" altLang="en-US" dirty="0">
                <a:latin typeface="+mn-ea"/>
              </a:rPr>
              <a:t>명의 사람들이 </a:t>
            </a:r>
            <a:r>
              <a:rPr lang="en-US" altLang="ko-KR" dirty="0">
                <a:latin typeface="+mn-ea"/>
              </a:rPr>
              <a:t>“</a:t>
            </a:r>
            <a:r>
              <a:rPr lang="ko-KR" altLang="en-US" dirty="0">
                <a:latin typeface="+mn-ea"/>
              </a:rPr>
              <a:t>그리스도를 영접</a:t>
            </a:r>
            <a:r>
              <a:rPr lang="en-US" altLang="ko-KR" dirty="0">
                <a:latin typeface="+mn-ea"/>
              </a:rPr>
              <a:t>“</a:t>
            </a:r>
            <a:r>
              <a:rPr lang="ko-KR" altLang="en-US" dirty="0">
                <a:latin typeface="+mn-ea"/>
              </a:rPr>
              <a:t>하기 위해 손을 들었습니다</a:t>
            </a:r>
            <a:r>
              <a:rPr lang="en-US" altLang="ko-KR" dirty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latin typeface="+mn-ea"/>
              </a:rPr>
              <a:t>전도지와 복음서를 위한 기금을 모금했습니다</a:t>
            </a:r>
            <a:r>
              <a:rPr lang="en-US" altLang="ko-KR" dirty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dirty="0">
                <a:latin typeface="+mn-ea"/>
              </a:rPr>
              <a:t>대구에 있는 </a:t>
            </a:r>
            <a:r>
              <a:rPr lang="en-US" altLang="ko-KR" dirty="0">
                <a:latin typeface="+mn-ea"/>
              </a:rPr>
              <a:t>Christian Revival Fellowship </a:t>
            </a:r>
            <a:r>
              <a:rPr lang="ko-KR" altLang="en-US" dirty="0">
                <a:latin typeface="+mn-ea"/>
              </a:rPr>
              <a:t>본부의 건물 구입을 도왔습니다</a:t>
            </a:r>
            <a:r>
              <a:rPr lang="en-US" altLang="ko-KR" dirty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dirty="0">
                <a:latin typeface="+mn-ea"/>
              </a:rPr>
              <a:t>130</a:t>
            </a:r>
            <a:r>
              <a:rPr lang="ko-KR" altLang="en-US" dirty="0">
                <a:latin typeface="+mn-ea"/>
              </a:rPr>
              <a:t>명 정도의 풀타임 전도사들을 위한 전체 또는 부분 지원을 시작했습니다</a:t>
            </a:r>
            <a:r>
              <a:rPr lang="en-US" altLang="ko-KR" dirty="0">
                <a:latin typeface="+mn-ea"/>
              </a:rPr>
              <a:t>(12-18</a:t>
            </a:r>
            <a:r>
              <a:rPr lang="ko-KR" altLang="en-US" dirty="0">
                <a:latin typeface="+mn-ea"/>
              </a:rPr>
              <a:t>개월</a:t>
            </a:r>
            <a:r>
              <a:rPr lang="en-US" altLang="ko-KR" dirty="0">
                <a:latin typeface="+mn-ea"/>
              </a:rPr>
              <a:t>). </a:t>
            </a:r>
            <a:r>
              <a:rPr lang="ko-KR" altLang="en-US" dirty="0">
                <a:latin typeface="+mn-ea"/>
              </a:rPr>
              <a:t>이중 많은 이들이 개척 지역에서 자립교회를 세우고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자신의 교회를 세웠습니다</a:t>
            </a:r>
            <a:r>
              <a:rPr lang="en-US" altLang="ko-KR" dirty="0"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endParaRPr lang="en-US" altLang="ko-KR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072F35-3225-56E2-38C0-3A70EB30D639}"/>
              </a:ext>
            </a:extLst>
          </p:cNvPr>
          <p:cNvSpPr txBox="1"/>
          <p:nvPr/>
        </p:nvSpPr>
        <p:spPr>
          <a:xfrm>
            <a:off x="2519362" y="16165854"/>
            <a:ext cx="7153276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이 일은 계속되어야 합니다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. 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당신의 도움을 간절히 요청합니다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. 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기금은 집 주소로 보내주셔야 하며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, 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옷은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E.F.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스완슨 목사에게</a:t>
            </a:r>
            <a:r>
              <a:rPr lang="en-US" altLang="ko-KR" dirty="0">
                <a:solidFill>
                  <a:srgbClr val="000000"/>
                </a:solidFill>
                <a:latin typeface="noto"/>
              </a:rPr>
              <a:t> (</a:t>
            </a:r>
            <a:r>
              <a:rPr lang="ko-KR" altLang="en-US" dirty="0">
                <a:solidFill>
                  <a:srgbClr val="000000"/>
                </a:solidFill>
                <a:latin typeface="noto"/>
              </a:rPr>
              <a:t>로버트</a:t>
            </a:r>
            <a:r>
              <a:rPr lang="en-US" altLang="ko-KR" dirty="0">
                <a:solidFill>
                  <a:srgbClr val="000000"/>
                </a:solidFill>
                <a:latin typeface="noto"/>
              </a:rPr>
              <a:t> </a:t>
            </a:r>
            <a:r>
              <a:rPr lang="ko-KR" altLang="en-US" dirty="0">
                <a:solidFill>
                  <a:srgbClr val="000000"/>
                </a:solidFill>
                <a:latin typeface="noto"/>
              </a:rPr>
              <a:t>라이스 목사 참조</a:t>
            </a:r>
            <a:r>
              <a:rPr lang="en-US" altLang="ko-KR" dirty="0">
                <a:solidFill>
                  <a:srgbClr val="000000"/>
                </a:solidFill>
                <a:latin typeface="noto"/>
              </a:rPr>
              <a:t>)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 보내야 합니다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.</a:t>
            </a:r>
          </a:p>
          <a:p>
            <a:r>
              <a:rPr lang="ko-KR" altLang="en-US" dirty="0">
                <a:solidFill>
                  <a:srgbClr val="000000"/>
                </a:solidFill>
                <a:latin typeface="noto"/>
              </a:rPr>
              <a:t>주소</a:t>
            </a:r>
            <a:r>
              <a:rPr lang="en-US" altLang="ko-KR" dirty="0">
                <a:solidFill>
                  <a:srgbClr val="000000"/>
                </a:solidFill>
                <a:latin typeface="noto"/>
              </a:rPr>
              <a:t>: </a:t>
            </a:r>
            <a:r>
              <a:rPr lang="ko-KR" altLang="en-US" dirty="0">
                <a:solidFill>
                  <a:srgbClr val="000000"/>
                </a:solidFill>
                <a:latin typeface="noto"/>
              </a:rPr>
              <a:t>대한민국 대구 </a:t>
            </a:r>
            <a:r>
              <a:rPr lang="ko-KR" altLang="en-US" dirty="0" err="1">
                <a:solidFill>
                  <a:srgbClr val="000000"/>
                </a:solidFill>
                <a:latin typeface="noto"/>
              </a:rPr>
              <a:t>원남산동</a:t>
            </a:r>
            <a:r>
              <a:rPr lang="en-US" altLang="ko-KR" dirty="0">
                <a:solidFill>
                  <a:srgbClr val="000000"/>
                </a:solidFill>
                <a:latin typeface="noto"/>
              </a:rPr>
              <a:t>,</a:t>
            </a:r>
            <a:r>
              <a:rPr lang="ko-KR" altLang="en-US" dirty="0">
                <a:solidFill>
                  <a:srgbClr val="000000"/>
                </a:solidFill>
                <a:latin typeface="noto"/>
              </a:rPr>
              <a:t> 장로교 선교협회</a:t>
            </a:r>
            <a:r>
              <a:rPr lang="en-US" altLang="ko-KR" dirty="0">
                <a:solidFill>
                  <a:srgbClr val="000000"/>
                </a:solidFill>
                <a:latin typeface="noto"/>
              </a:rPr>
              <a:t>, (</a:t>
            </a:r>
            <a:r>
              <a:rPr lang="ko-KR" altLang="en-US" dirty="0" err="1">
                <a:solidFill>
                  <a:srgbClr val="000000"/>
                </a:solidFill>
                <a:latin typeface="noto"/>
              </a:rPr>
              <a:t>국제소포</a:t>
            </a:r>
            <a:r>
              <a:rPr lang="ko-KR" altLang="en-US" dirty="0">
                <a:solidFill>
                  <a:srgbClr val="000000"/>
                </a:solidFill>
                <a:latin typeface="noto"/>
              </a:rPr>
              <a:t> 필</a:t>
            </a:r>
            <a:r>
              <a:rPr lang="en-US" altLang="ko-KR" dirty="0">
                <a:solidFill>
                  <a:srgbClr val="000000"/>
                </a:solidFill>
                <a:latin typeface="noto"/>
              </a:rPr>
              <a:t>)</a:t>
            </a:r>
            <a:endParaRPr lang="en-US" altLang="ko-KR" dirty="0"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FCC7FF-E798-CDFC-9A48-8507F8ED7A7D}"/>
              </a:ext>
            </a:extLst>
          </p:cNvPr>
          <p:cNvSpPr txBox="1"/>
          <p:nvPr/>
        </p:nvSpPr>
        <p:spPr>
          <a:xfrm>
            <a:off x="3838575" y="4215615"/>
            <a:ext cx="45148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사람들과 메시지</a:t>
            </a:r>
            <a:endParaRPr lang="en-US" altLang="ko-KR" dirty="0">
              <a:latin typeface="+mn-e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411952-A048-6297-A1FB-B7EE03C3B1C0}"/>
              </a:ext>
            </a:extLst>
          </p:cNvPr>
          <p:cNvSpPr txBox="1"/>
          <p:nvPr/>
        </p:nvSpPr>
        <p:spPr>
          <a:xfrm>
            <a:off x="6285437" y="11459733"/>
            <a:ext cx="5263096" cy="45243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ko-KR" altLang="en-US" dirty="0">
                <a:latin typeface="+mn-ea"/>
              </a:rPr>
              <a:t>포드 트럭 </a:t>
            </a:r>
            <a:r>
              <a:rPr lang="en-US" altLang="ko-KR" dirty="0">
                <a:latin typeface="+mn-ea"/>
              </a:rPr>
              <a:t>1</a:t>
            </a:r>
            <a:r>
              <a:rPr lang="ko-KR" altLang="en-US" dirty="0">
                <a:latin typeface="+mn-ea"/>
              </a:rPr>
              <a:t>대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오스틴 트럭 </a:t>
            </a:r>
            <a:r>
              <a:rPr lang="en-US" altLang="ko-KR" dirty="0">
                <a:latin typeface="+mn-ea"/>
              </a:rPr>
              <a:t>1</a:t>
            </a:r>
            <a:r>
              <a:rPr lang="ko-KR" altLang="en-US" dirty="0">
                <a:latin typeface="+mn-ea"/>
              </a:rPr>
              <a:t>대 및 오토바이 </a:t>
            </a:r>
            <a:r>
              <a:rPr lang="en-US" altLang="ko-KR" dirty="0">
                <a:latin typeface="+mn-ea"/>
              </a:rPr>
              <a:t>1</a:t>
            </a:r>
            <a:r>
              <a:rPr lang="ko-KR" altLang="en-US" dirty="0">
                <a:latin typeface="+mn-ea"/>
              </a:rPr>
              <a:t>대 구입을 위하여 모금을 했습니다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전도사들의</a:t>
            </a:r>
            <a:r>
              <a:rPr lang="en-US" altLang="ko-KR" dirty="0">
                <a:latin typeface="+mn-ea"/>
              </a:rPr>
              <a:t> </a:t>
            </a:r>
            <a:r>
              <a:rPr lang="ko-KR" altLang="en-US" dirty="0">
                <a:latin typeface="+mn-ea"/>
              </a:rPr>
              <a:t>음향 장비와 영화 프로젝터를 구입했습니다</a:t>
            </a:r>
            <a:r>
              <a:rPr lang="en-US" altLang="ko-KR" dirty="0">
                <a:latin typeface="+mn-ea"/>
              </a:rPr>
              <a:t>.</a:t>
            </a:r>
          </a:p>
          <a:p>
            <a:pPr marL="342900" indent="-342900">
              <a:buAutoNum type="arabicPeriod" startAt="6"/>
            </a:pPr>
            <a:r>
              <a:rPr lang="en-US" altLang="ko-KR" dirty="0">
                <a:latin typeface="+mn-ea"/>
              </a:rPr>
              <a:t>80</a:t>
            </a:r>
            <a:r>
              <a:rPr lang="ko-KR" altLang="en-US" dirty="0">
                <a:latin typeface="+mn-ea"/>
              </a:rPr>
              <a:t>개 기독교 서점의 개점 및 계획을 위한 기금을 모금했습니다</a:t>
            </a:r>
            <a:r>
              <a:rPr lang="en-US" altLang="ko-KR" dirty="0">
                <a:latin typeface="+mn-ea"/>
              </a:rPr>
              <a:t>.</a:t>
            </a:r>
          </a:p>
          <a:p>
            <a:pPr marL="342900" indent="-342900">
              <a:buAutoNum type="arabicPeriod" startAt="6"/>
            </a:pP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20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개의 고아원과 이전의 거지 소년들을 위한 소년들의 집을 짓거나 샀습니다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. 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현재 전체 또는 부분적으로 약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1,000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명의 아이들을 지원하고 있습니다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. 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당신의 아이를 입양하는데 드는 비용은 한달에 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$5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입니다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. </a:t>
            </a: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많은 지원이 필요합니다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.</a:t>
            </a:r>
            <a:endParaRPr lang="en-US" altLang="ko-KR" b="0" i="0" dirty="0">
              <a:solidFill>
                <a:srgbClr val="000000"/>
              </a:solidFill>
              <a:effectLst/>
              <a:latin typeface="+mn-ea"/>
            </a:endParaRPr>
          </a:p>
          <a:p>
            <a:pPr marL="342900" indent="-342900">
              <a:buAutoNum type="arabicPeriod" startAt="6"/>
            </a:pPr>
            <a:r>
              <a:rPr lang="ko-KR" altLang="en-US" b="0" i="0" dirty="0">
                <a:solidFill>
                  <a:srgbClr val="000000"/>
                </a:solidFill>
                <a:effectLst/>
                <a:latin typeface="noto"/>
              </a:rPr>
              <a:t>수백 개의 소포와 수 톤의 중고 구호 옷들이 가난한 사람들을 위해 보내졌습니다</a:t>
            </a:r>
            <a:r>
              <a:rPr lang="en-US" altLang="ko-KR" b="0" i="0" dirty="0">
                <a:solidFill>
                  <a:srgbClr val="000000"/>
                </a:solidFill>
                <a:effectLst/>
                <a:latin typeface="noto"/>
              </a:rPr>
              <a:t>.</a:t>
            </a:r>
            <a:endParaRPr lang="en-US" altLang="ko-KR" dirty="0">
              <a:latin typeface="+mn-ea"/>
            </a:endParaRPr>
          </a:p>
          <a:p>
            <a:pPr marL="342900" indent="-342900">
              <a:buAutoNum type="arabicPeriod" startAt="6"/>
            </a:pPr>
            <a:endParaRPr lang="en-US" altLang="ko-KR" dirty="0">
              <a:latin typeface="+mn-ea"/>
            </a:endParaRPr>
          </a:p>
          <a:p>
            <a:pPr marL="342900" indent="-342900">
              <a:buAutoNum type="arabicPeriod" startAt="6"/>
            </a:pP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30098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D6A10AB4-036C-C5F0-C18B-79199ADA5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09572"/>
            <a:ext cx="10905066" cy="142549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4BB17D-8E2C-416B-6B15-50B232BBE8F9}"/>
              </a:ext>
            </a:extLst>
          </p:cNvPr>
          <p:cNvSpPr txBox="1"/>
          <p:nvPr/>
        </p:nvSpPr>
        <p:spPr>
          <a:xfrm>
            <a:off x="695734" y="17547666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너희가 여기 내 </a:t>
            </a:r>
            <a:r>
              <a:rPr lang="ko-KR" altLang="en-US" b="0" i="0" u="none" strike="noStrike" dirty="0">
                <a:solidFill>
                  <a:srgbClr val="07009A"/>
                </a:solidFill>
                <a:effectLst/>
                <a:latin typeface="굴림,seoul,helvetica"/>
              </a:rPr>
              <a:t>형제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 중에 지극히 작은 자 하나에게 한 것이 곧 내게 한 </a:t>
            </a:r>
            <a:r>
              <a:rPr lang="ko-KR" altLang="en-US" b="0" i="0" dirty="0" err="1">
                <a:solidFill>
                  <a:srgbClr val="202020"/>
                </a:solidFill>
                <a:effectLst/>
                <a:latin typeface="굴림,seoul,helvetica"/>
              </a:rPr>
              <a:t>것이니라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마태복음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25:40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302BC2-12F9-5232-DD17-EB3F1881641C}"/>
              </a:ext>
            </a:extLst>
          </p:cNvPr>
          <p:cNvSpPr txBox="1"/>
          <p:nvPr/>
        </p:nvSpPr>
        <p:spPr>
          <a:xfrm>
            <a:off x="8213559" y="11135666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>
                <a:latin typeface="+mn-ea"/>
              </a:rPr>
              <a:t>다리 밑</a:t>
            </a:r>
            <a:endParaRPr lang="en-US" altLang="ko-KR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067415-77E9-D1EA-BC54-2EF7D503C488}"/>
              </a:ext>
            </a:extLst>
          </p:cNvPr>
          <p:cNvSpPr txBox="1"/>
          <p:nvPr/>
        </p:nvSpPr>
        <p:spPr>
          <a:xfrm>
            <a:off x="2029327" y="11135666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더 </a:t>
            </a:r>
            <a:r>
              <a:rPr lang="ko-KR" altLang="en-US">
                <a:latin typeface="+mn-ea"/>
              </a:rPr>
              <a:t>이상 못하겠어요</a:t>
            </a:r>
            <a:endParaRPr lang="en-US" altLang="ko-KR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C651E6-A494-0005-D860-138377FECC11}"/>
              </a:ext>
            </a:extLst>
          </p:cNvPr>
          <p:cNvSpPr txBox="1"/>
          <p:nvPr/>
        </p:nvSpPr>
        <p:spPr>
          <a:xfrm>
            <a:off x="1403685" y="8251328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>
                <a:latin typeface="+mn-ea"/>
              </a:rPr>
              <a:t>강 가에 줄지어 선 판잣집</a:t>
            </a:r>
            <a:endParaRPr lang="en-US" altLang="ko-KR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B9746C-4997-1E79-5E09-3ADF86E80A3C}"/>
              </a:ext>
            </a:extLst>
          </p:cNvPr>
          <p:cNvSpPr txBox="1"/>
          <p:nvPr/>
        </p:nvSpPr>
        <p:spPr>
          <a:xfrm>
            <a:off x="7517511" y="8238886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선교 병원</a:t>
            </a:r>
            <a:endParaRPr lang="en-US" altLang="ko-KR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00B3B0-10BB-3608-5369-87C7D8D98E07}"/>
              </a:ext>
            </a:extLst>
          </p:cNvPr>
          <p:cNvSpPr txBox="1"/>
          <p:nvPr/>
        </p:nvSpPr>
        <p:spPr>
          <a:xfrm>
            <a:off x="4694102" y="16595623"/>
            <a:ext cx="517179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영양실조로 서서히 굶어 죽습니다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13D561-3CE0-7B23-E17B-4ECE85DB39AC}"/>
              </a:ext>
            </a:extLst>
          </p:cNvPr>
          <p:cNvSpPr txBox="1"/>
          <p:nvPr/>
        </p:nvSpPr>
        <p:spPr>
          <a:xfrm>
            <a:off x="4836695" y="4389416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굶주리며 </a:t>
            </a:r>
            <a:r>
              <a:rPr lang="ko-KR" altLang="en-US" dirty="0" err="1">
                <a:latin typeface="+mn-ea"/>
              </a:rPr>
              <a:t>집없는</a:t>
            </a:r>
            <a:r>
              <a:rPr lang="ko-KR" altLang="en-US" dirty="0">
                <a:latin typeface="+mn-ea"/>
              </a:rPr>
              <a:t> 피난민들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5839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AB37274-8646-96BD-3546-A4D23849F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09572"/>
            <a:ext cx="10905066" cy="14254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A02137-3B34-6785-5437-BA29DC1FEC96}"/>
              </a:ext>
            </a:extLst>
          </p:cNvPr>
          <p:cNvSpPr txBox="1"/>
          <p:nvPr/>
        </p:nvSpPr>
        <p:spPr>
          <a:xfrm>
            <a:off x="7732295" y="12617556"/>
            <a:ext cx="381623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>
                <a:latin typeface="+mn-ea"/>
              </a:rPr>
              <a:t>아이들에게 사탕을 나눠줍니다</a:t>
            </a:r>
            <a:endParaRPr lang="en-US" altLang="ko-KR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77A5F5-A1C4-BE74-882E-31017770C87D}"/>
              </a:ext>
            </a:extLst>
          </p:cNvPr>
          <p:cNvSpPr txBox="1"/>
          <p:nvPr/>
        </p:nvSpPr>
        <p:spPr>
          <a:xfrm>
            <a:off x="1965158" y="12617556"/>
            <a:ext cx="381623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우리 직원들</a:t>
            </a:r>
            <a:endParaRPr lang="en-US" altLang="ko-KR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D0376D-917D-8B75-5636-AA5020D16F07}"/>
              </a:ext>
            </a:extLst>
          </p:cNvPr>
          <p:cNvSpPr txBox="1"/>
          <p:nvPr/>
        </p:nvSpPr>
        <p:spPr>
          <a:xfrm>
            <a:off x="3916057" y="14954432"/>
            <a:ext cx="381623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“</a:t>
            </a:r>
            <a:r>
              <a:rPr lang="ko-KR" altLang="en-US" dirty="0">
                <a:latin typeface="+mn-ea"/>
              </a:rPr>
              <a:t>세상에</a:t>
            </a:r>
            <a:r>
              <a:rPr lang="en-US" altLang="ko-KR" dirty="0">
                <a:latin typeface="+mn-ea"/>
              </a:rPr>
              <a:t>! </a:t>
            </a:r>
            <a:r>
              <a:rPr lang="ko-KR" altLang="en-US" dirty="0">
                <a:latin typeface="+mn-ea"/>
              </a:rPr>
              <a:t>너무나 맛있다</a:t>
            </a:r>
            <a:r>
              <a:rPr lang="en-US" altLang="ko-KR" dirty="0">
                <a:latin typeface="+mn-ea"/>
              </a:rPr>
              <a:t>!”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0790BC-B869-BF2C-1937-38DE6DE6BE9B}"/>
              </a:ext>
            </a:extLst>
          </p:cNvPr>
          <p:cNvSpPr txBox="1"/>
          <p:nvPr/>
        </p:nvSpPr>
        <p:spPr>
          <a:xfrm>
            <a:off x="7416466" y="15991411"/>
            <a:ext cx="381623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오전 </a:t>
            </a:r>
            <a:r>
              <a:rPr lang="en-US" altLang="ko-KR" dirty="0">
                <a:latin typeface="+mn-ea"/>
              </a:rPr>
              <a:t>5:40, </a:t>
            </a:r>
            <a:r>
              <a:rPr lang="ko-KR" altLang="en-US" dirty="0">
                <a:latin typeface="+mn-ea"/>
              </a:rPr>
              <a:t>새벽 기도</a:t>
            </a:r>
            <a:endParaRPr lang="en-US" altLang="ko-KR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B11434-A67D-5060-257C-05E339E3ED07}"/>
              </a:ext>
            </a:extLst>
          </p:cNvPr>
          <p:cNvSpPr txBox="1"/>
          <p:nvPr/>
        </p:nvSpPr>
        <p:spPr>
          <a:xfrm>
            <a:off x="701684" y="17628882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어린 아이들이 내게 오는 것을 용납하고 금하지 말라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마가복음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10:14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C53F17-841A-7F59-6EB5-DDFD23686D50}"/>
              </a:ext>
            </a:extLst>
          </p:cNvPr>
          <p:cNvSpPr txBox="1"/>
          <p:nvPr/>
        </p:nvSpPr>
        <p:spPr>
          <a:xfrm>
            <a:off x="3873277" y="4700778"/>
            <a:ext cx="3816238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삼척</a:t>
            </a:r>
            <a:r>
              <a:rPr lang="en-US" altLang="ko-KR" dirty="0">
                <a:latin typeface="+mn-ea"/>
              </a:rPr>
              <a:t>, Faith and Love </a:t>
            </a:r>
            <a:r>
              <a:rPr lang="ko-KR" altLang="en-US" dirty="0">
                <a:latin typeface="+mn-ea"/>
              </a:rPr>
              <a:t>보육원</a:t>
            </a:r>
            <a:endParaRPr lang="en-US" altLang="ko-KR" dirty="0">
              <a:latin typeface="+mn-ea"/>
            </a:endParaRPr>
          </a:p>
          <a:p>
            <a:r>
              <a:rPr lang="ko-KR" altLang="en-US" dirty="0">
                <a:latin typeface="+mn-ea"/>
              </a:rPr>
              <a:t>동해안 </a:t>
            </a:r>
            <a:r>
              <a:rPr lang="en-US" altLang="ko-KR" dirty="0">
                <a:latin typeface="+mn-ea"/>
              </a:rPr>
              <a:t>38</a:t>
            </a:r>
            <a:r>
              <a:rPr lang="ko-KR" altLang="en-US" dirty="0">
                <a:latin typeface="+mn-ea"/>
              </a:rPr>
              <a:t>선 근처 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08723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775C841-C2EB-241E-EB56-763A07045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09572"/>
            <a:ext cx="10905066" cy="14254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933DF3-E075-5247-E720-A6400967612B}"/>
              </a:ext>
            </a:extLst>
          </p:cNvPr>
          <p:cNvSpPr txBox="1"/>
          <p:nvPr/>
        </p:nvSpPr>
        <p:spPr>
          <a:xfrm>
            <a:off x="759902" y="17507360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더러움이 없는 경건은 곧 </a:t>
            </a:r>
            <a:r>
              <a:rPr lang="ko-KR" altLang="en-US" b="0" i="0" u="none" strike="noStrike" dirty="0">
                <a:solidFill>
                  <a:srgbClr val="07009A"/>
                </a:solidFill>
                <a:effectLst/>
                <a:latin typeface="굴림,seoul,helvetica"/>
              </a:rPr>
              <a:t>고아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와 과부를 그 </a:t>
            </a:r>
            <a:r>
              <a:rPr lang="ko-KR" altLang="en-US" b="0" i="0" dirty="0" err="1">
                <a:solidFill>
                  <a:srgbClr val="202020"/>
                </a:solidFill>
                <a:effectLst/>
                <a:latin typeface="굴림,seoul,helvetica"/>
              </a:rPr>
              <a:t>환난중에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 돌보고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야보고서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1:27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98DAB7-84B8-09B1-9CF0-6AD97CA7FCA4}"/>
              </a:ext>
            </a:extLst>
          </p:cNvPr>
          <p:cNvSpPr txBox="1"/>
          <p:nvPr/>
        </p:nvSpPr>
        <p:spPr>
          <a:xfrm>
            <a:off x="8277727" y="12278666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>
                <a:latin typeface="+mn-ea"/>
              </a:rPr>
              <a:t>우리 직원들</a:t>
            </a:r>
            <a:endParaRPr lang="en-US" altLang="ko-KR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E5C498-C0BE-27DF-CA7E-209460F176C9}"/>
              </a:ext>
            </a:extLst>
          </p:cNvPr>
          <p:cNvSpPr txBox="1"/>
          <p:nvPr/>
        </p:nvSpPr>
        <p:spPr>
          <a:xfrm>
            <a:off x="7513834" y="8427649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“</a:t>
            </a:r>
            <a:r>
              <a:rPr lang="ko-KR" altLang="en-US" dirty="0" err="1">
                <a:latin typeface="+mn-ea"/>
              </a:rPr>
              <a:t>수완산</a:t>
            </a:r>
            <a:r>
              <a:rPr lang="ko-KR" altLang="en-US" dirty="0">
                <a:latin typeface="+mn-ea"/>
              </a:rPr>
              <a:t> 선생님</a:t>
            </a:r>
            <a:r>
              <a:rPr lang="en-US" altLang="ko-KR" dirty="0">
                <a:latin typeface="+mn-ea"/>
              </a:rPr>
              <a:t>!!”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50937B-5478-0514-3F92-BEA45321BCCC}"/>
              </a:ext>
            </a:extLst>
          </p:cNvPr>
          <p:cNvSpPr txBox="1"/>
          <p:nvPr/>
        </p:nvSpPr>
        <p:spPr>
          <a:xfrm>
            <a:off x="2825194" y="826958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우리 소유</a:t>
            </a:r>
            <a:endParaRPr lang="en-US" altLang="ko-KR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BFB661-C918-2156-9764-6E7B26749ABC}"/>
              </a:ext>
            </a:extLst>
          </p:cNvPr>
          <p:cNvSpPr txBox="1"/>
          <p:nvPr/>
        </p:nvSpPr>
        <p:spPr>
          <a:xfrm>
            <a:off x="1292170" y="11869030"/>
            <a:ext cx="4803829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찬양하십시오</a:t>
            </a:r>
            <a:r>
              <a:rPr lang="en-US" altLang="ko-KR" dirty="0">
                <a:latin typeface="+mn-ea"/>
              </a:rPr>
              <a:t>! </a:t>
            </a:r>
          </a:p>
          <a:p>
            <a:r>
              <a:rPr lang="en-US" altLang="ko-KR" dirty="0">
                <a:latin typeface="+mn-ea"/>
              </a:rPr>
              <a:t>“</a:t>
            </a:r>
            <a:r>
              <a:rPr lang="ko-KR" altLang="en-US" dirty="0">
                <a:latin typeface="+mn-ea"/>
              </a:rPr>
              <a:t>하나님은 세상을 이처럼 사랑하십니다</a:t>
            </a:r>
            <a:r>
              <a:rPr lang="en-US" altLang="ko-KR" dirty="0">
                <a:latin typeface="+mn-ea"/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57D84D-471B-5959-C247-9C04916D99B6}"/>
              </a:ext>
            </a:extLst>
          </p:cNvPr>
          <p:cNvSpPr txBox="1"/>
          <p:nvPr/>
        </p:nvSpPr>
        <p:spPr>
          <a:xfrm>
            <a:off x="7925302" y="16502616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이광식 감독관 부부</a:t>
            </a:r>
            <a:endParaRPr lang="en-US" altLang="ko-KR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17A064-EFAF-F3F4-437D-F4CF53CB5FBE}"/>
              </a:ext>
            </a:extLst>
          </p:cNvPr>
          <p:cNvSpPr txBox="1"/>
          <p:nvPr/>
        </p:nvSpPr>
        <p:spPr>
          <a:xfrm>
            <a:off x="2233641" y="16502616"/>
            <a:ext cx="533923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여수에서의 부흥으로 세워진 신규 자립 교회</a:t>
            </a:r>
            <a:endParaRPr lang="en-US" altLang="ko-KR" dirty="0"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8294E1-CC2A-BE85-2EF1-E2C25F5AEBB5}"/>
              </a:ext>
            </a:extLst>
          </p:cNvPr>
          <p:cNvSpPr txBox="1"/>
          <p:nvPr/>
        </p:nvSpPr>
        <p:spPr>
          <a:xfrm>
            <a:off x="4467727" y="4182416"/>
            <a:ext cx="327080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New Life Children’s Home</a:t>
            </a:r>
          </a:p>
          <a:p>
            <a:r>
              <a:rPr lang="ko-KR" altLang="en-US" dirty="0">
                <a:latin typeface="+mn-ea"/>
              </a:rPr>
              <a:t>여수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 err="1">
                <a:latin typeface="+mn-ea"/>
              </a:rPr>
              <a:t>남중부</a:t>
            </a:r>
            <a:r>
              <a:rPr lang="ko-KR" altLang="en-US" dirty="0">
                <a:latin typeface="+mn-ea"/>
              </a:rPr>
              <a:t> 해안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44616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55FF4E17-F536-54F1-D274-A8C2EF77B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662680"/>
            <a:ext cx="10905066" cy="143487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304DBB-995A-9818-3D37-35BD779E59AD}"/>
              </a:ext>
            </a:extLst>
          </p:cNvPr>
          <p:cNvSpPr txBox="1"/>
          <p:nvPr/>
        </p:nvSpPr>
        <p:spPr>
          <a:xfrm>
            <a:off x="759902" y="17507360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800" b="0" i="0" dirty="0">
                <a:solidFill>
                  <a:srgbClr val="202020"/>
                </a:solidFill>
                <a:effectLst/>
                <a:latin typeface="굴림,seoul,helvetica"/>
              </a:rPr>
              <a:t>어떤 사마리아 사람은 여행하는 중 거기 이르러 그를 보고 불쌍히 여겨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누가복음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10:33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A38869-CBE0-54BF-626F-3F06395EC11E}"/>
              </a:ext>
            </a:extLst>
          </p:cNvPr>
          <p:cNvSpPr txBox="1"/>
          <p:nvPr/>
        </p:nvSpPr>
        <p:spPr>
          <a:xfrm>
            <a:off x="8277727" y="6968348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어린 무리들</a:t>
            </a:r>
            <a:endParaRPr lang="en-US" altLang="ko-KR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B74A15-5B0F-00BD-2B62-56612F6C0529}"/>
              </a:ext>
            </a:extLst>
          </p:cNvPr>
          <p:cNvSpPr txBox="1"/>
          <p:nvPr/>
        </p:nvSpPr>
        <p:spPr>
          <a:xfrm>
            <a:off x="2684157" y="7337680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추위에 밖에서 자는 아이들</a:t>
            </a:r>
            <a:endParaRPr lang="en-US" altLang="ko-KR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A8BF13-099C-4438-07B9-17455177C196}"/>
              </a:ext>
            </a:extLst>
          </p:cNvPr>
          <p:cNvSpPr txBox="1"/>
          <p:nvPr/>
        </p:nvSpPr>
        <p:spPr>
          <a:xfrm>
            <a:off x="1609725" y="13388245"/>
            <a:ext cx="8972549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하지만 하나님의 은혜로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이 아이들은 여러분 또는 저의 아이들이 될 수 있습니다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DC6C54-4087-5349-C736-A4A7A0A93F23}"/>
              </a:ext>
            </a:extLst>
          </p:cNvPr>
          <p:cNvSpPr txBox="1"/>
          <p:nvPr/>
        </p:nvSpPr>
        <p:spPr>
          <a:xfrm>
            <a:off x="4460596" y="4094091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전쟁의 희생자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거지 소년들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89862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50EF99B0-0AD3-0A42-C7E7-377FA3EA0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09572"/>
            <a:ext cx="10905066" cy="142549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1B74DA-07FC-927E-66A7-72A5CCB97588}"/>
              </a:ext>
            </a:extLst>
          </p:cNvPr>
          <p:cNvSpPr txBox="1"/>
          <p:nvPr/>
        </p:nvSpPr>
        <p:spPr>
          <a:xfrm>
            <a:off x="702752" y="17570344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 err="1">
                <a:solidFill>
                  <a:srgbClr val="202020"/>
                </a:solidFill>
                <a:effectLst/>
                <a:latin typeface="굴림,seoul,helvetica"/>
              </a:rPr>
              <a:t>그런즉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 누구든지 </a:t>
            </a:r>
            <a:r>
              <a:rPr lang="ko-KR" altLang="en-US" b="0" i="0" u="none" strike="noStrike" dirty="0">
                <a:solidFill>
                  <a:srgbClr val="07009A"/>
                </a:solidFill>
                <a:effectLst/>
                <a:latin typeface="굴림,seoul,helvetica"/>
              </a:rPr>
              <a:t>그리스도</a:t>
            </a:r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 안에 있으면 새로운 피조물이라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고린도후서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5:17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4C0246-4384-C52E-DFC9-1D40C3A37AB6}"/>
              </a:ext>
            </a:extLst>
          </p:cNvPr>
          <p:cNvSpPr txBox="1"/>
          <p:nvPr/>
        </p:nvSpPr>
        <p:spPr>
          <a:xfrm>
            <a:off x="7097295" y="10392308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신축 건물</a:t>
            </a:r>
            <a:endParaRPr lang="en-US" altLang="ko-KR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FEBAE1-55A7-B082-A126-E18A4BF4F1BA}"/>
              </a:ext>
            </a:extLst>
          </p:cNvPr>
          <p:cNvSpPr txBox="1"/>
          <p:nvPr/>
        </p:nvSpPr>
        <p:spPr>
          <a:xfrm>
            <a:off x="2646057" y="1039814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원래 건물</a:t>
            </a:r>
            <a:endParaRPr lang="en-US" altLang="ko-KR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068900-1A58-3395-DDDB-04FC29D2DF0D}"/>
              </a:ext>
            </a:extLst>
          </p:cNvPr>
          <p:cNvSpPr txBox="1"/>
          <p:nvPr/>
        </p:nvSpPr>
        <p:spPr>
          <a:xfrm>
            <a:off x="2646057" y="13454669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채소밭</a:t>
            </a:r>
            <a:endParaRPr lang="en-US" altLang="ko-KR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E1F965-5D22-B74C-2F97-5CB0923943B7}"/>
              </a:ext>
            </a:extLst>
          </p:cNvPr>
          <p:cNvSpPr txBox="1"/>
          <p:nvPr/>
        </p:nvSpPr>
        <p:spPr>
          <a:xfrm>
            <a:off x="7097295" y="13321319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운동장</a:t>
            </a:r>
            <a:endParaRPr lang="en-US" altLang="ko-KR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9E3092-0D9D-8803-931D-20A5DA457C8E}"/>
              </a:ext>
            </a:extLst>
          </p:cNvPr>
          <p:cNvSpPr txBox="1"/>
          <p:nvPr/>
        </p:nvSpPr>
        <p:spPr>
          <a:xfrm>
            <a:off x="1941207" y="16774466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쌀을 내리다</a:t>
            </a:r>
            <a:endParaRPr lang="en-US" altLang="ko-KR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2C45DE-DA68-31B2-FC8B-A06766A8010A}"/>
              </a:ext>
            </a:extLst>
          </p:cNvPr>
          <p:cNvSpPr txBox="1"/>
          <p:nvPr/>
        </p:nvSpPr>
        <p:spPr>
          <a:xfrm>
            <a:off x="4874350" y="16464240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우리가 키우는 오리들</a:t>
            </a:r>
            <a:endParaRPr lang="en-US" altLang="ko-KR" dirty="0">
              <a:latin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5AA0CE-BB03-97E5-0728-2CB446720DDE}"/>
              </a:ext>
            </a:extLst>
          </p:cNvPr>
          <p:cNvSpPr txBox="1"/>
          <p:nvPr/>
        </p:nvSpPr>
        <p:spPr>
          <a:xfrm>
            <a:off x="8277727" y="16298624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콩을 타작하다</a:t>
            </a:r>
            <a:endParaRPr lang="en-US" altLang="ko-KR" dirty="0"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815534-0EA1-5362-3D69-1F667CCF7CEA}"/>
              </a:ext>
            </a:extLst>
          </p:cNvPr>
          <p:cNvSpPr txBox="1"/>
          <p:nvPr/>
        </p:nvSpPr>
        <p:spPr>
          <a:xfrm>
            <a:off x="5006921" y="4473190"/>
            <a:ext cx="327080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대구</a:t>
            </a:r>
            <a:r>
              <a:rPr lang="en-US" altLang="ko-KR" dirty="0">
                <a:latin typeface="+mn-ea"/>
              </a:rPr>
              <a:t>, New Life Boys’ Home</a:t>
            </a:r>
          </a:p>
          <a:p>
            <a:r>
              <a:rPr lang="ko-KR" altLang="en-US" dirty="0">
                <a:latin typeface="+mn-ea"/>
              </a:rPr>
              <a:t>이전에 거지였던 소년들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76111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2E2F853-8C28-7DF0-5444-25B2778BE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55853"/>
            <a:ext cx="10905066" cy="141624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1278A2-E4F9-2824-36E3-F4EE7F2C9087}"/>
              </a:ext>
            </a:extLst>
          </p:cNvPr>
          <p:cNvSpPr txBox="1"/>
          <p:nvPr/>
        </p:nvSpPr>
        <p:spPr>
          <a:xfrm>
            <a:off x="738717" y="17461079"/>
            <a:ext cx="1078863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b="0" i="0" dirty="0">
                <a:solidFill>
                  <a:srgbClr val="202020"/>
                </a:solidFill>
                <a:effectLst/>
                <a:latin typeface="굴림,seoul,helvetica"/>
              </a:rPr>
              <a:t>이전 것은 지나갔으니 보라 새 것이 </a:t>
            </a:r>
            <a:r>
              <a:rPr lang="ko-KR" altLang="en-US" b="0" i="0" dirty="0" err="1">
                <a:solidFill>
                  <a:srgbClr val="202020"/>
                </a:solidFill>
                <a:effectLst/>
                <a:latin typeface="굴림,seoul,helvetica"/>
              </a:rPr>
              <a:t>되었도다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고린도후서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5:17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150A17-E4F1-ED02-A4C2-C7E9CE2831A5}"/>
              </a:ext>
            </a:extLst>
          </p:cNvPr>
          <p:cNvSpPr txBox="1"/>
          <p:nvPr/>
        </p:nvSpPr>
        <p:spPr>
          <a:xfrm>
            <a:off x="1236357" y="786449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우리의 소년들</a:t>
            </a:r>
            <a:endParaRPr lang="en-US" altLang="ko-KR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AEA7BA-9974-A1F0-1582-B3F84F20C939}"/>
              </a:ext>
            </a:extLst>
          </p:cNvPr>
          <p:cNvSpPr txBox="1"/>
          <p:nvPr/>
        </p:nvSpPr>
        <p:spPr>
          <a:xfrm>
            <a:off x="7846707" y="7861334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>
                <a:latin typeface="+mn-ea"/>
              </a:rPr>
              <a:t>우리 직원들</a:t>
            </a:r>
            <a:endParaRPr lang="en-US" altLang="ko-KR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5004E8-347D-34C8-140B-8D7C9191A07C}"/>
              </a:ext>
            </a:extLst>
          </p:cNvPr>
          <p:cNvSpPr txBox="1"/>
          <p:nvPr/>
        </p:nvSpPr>
        <p:spPr>
          <a:xfrm>
            <a:off x="676777" y="12476541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이사회</a:t>
            </a:r>
            <a:endParaRPr lang="en-US" altLang="ko-KR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7EFBF7-534F-5948-493E-8C636C22FA34}"/>
              </a:ext>
            </a:extLst>
          </p:cNvPr>
          <p:cNvSpPr txBox="1"/>
          <p:nvPr/>
        </p:nvSpPr>
        <p:spPr>
          <a:xfrm>
            <a:off x="8256542" y="11287915"/>
            <a:ext cx="327080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새 식당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주방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욕실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우물을 짓고 있습니다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5FCE52-474F-C8A1-058C-5BA5ACC3555D}"/>
              </a:ext>
            </a:extLst>
          </p:cNvPr>
          <p:cNvSpPr txBox="1"/>
          <p:nvPr/>
        </p:nvSpPr>
        <p:spPr>
          <a:xfrm>
            <a:off x="1941207" y="16433834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>
                <a:latin typeface="+mn-ea"/>
              </a:rPr>
              <a:t>구호 의료</a:t>
            </a:r>
            <a:endParaRPr lang="en-US" altLang="ko-KR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5D5A80-C783-D891-5C3A-ECCE5C8E4BCE}"/>
              </a:ext>
            </a:extLst>
          </p:cNvPr>
          <p:cNvSpPr txBox="1"/>
          <p:nvPr/>
        </p:nvSpPr>
        <p:spPr>
          <a:xfrm>
            <a:off x="6509753" y="16467578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매우 감사합니다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6895E6-4016-30D0-EAA6-658672FF1E1E}"/>
              </a:ext>
            </a:extLst>
          </p:cNvPr>
          <p:cNvSpPr txBox="1"/>
          <p:nvPr/>
        </p:nvSpPr>
        <p:spPr>
          <a:xfrm>
            <a:off x="4473521" y="4473190"/>
            <a:ext cx="327080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대구</a:t>
            </a:r>
            <a:r>
              <a:rPr lang="en-US" altLang="ko-KR" dirty="0">
                <a:latin typeface="+mn-ea"/>
              </a:rPr>
              <a:t>, New Life Boys’ Home</a:t>
            </a:r>
          </a:p>
          <a:p>
            <a:r>
              <a:rPr lang="ko-KR" altLang="en-US" dirty="0">
                <a:latin typeface="+mn-ea"/>
              </a:rPr>
              <a:t>이전에 거지였던 소년들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54007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D3BF4665-1ACC-6F4D-272F-4751CD818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709572"/>
            <a:ext cx="10905066" cy="14254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D592A0-8C72-AA4D-DADF-CB8FF3489E8D}"/>
              </a:ext>
            </a:extLst>
          </p:cNvPr>
          <p:cNvSpPr txBox="1"/>
          <p:nvPr/>
        </p:nvSpPr>
        <p:spPr>
          <a:xfrm>
            <a:off x="681567" y="17270579"/>
            <a:ext cx="1078863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800" b="0" i="0" u="none" strike="noStrike" dirty="0">
                <a:solidFill>
                  <a:srgbClr val="07009A"/>
                </a:solidFill>
                <a:effectLst/>
                <a:latin typeface="굴림,seoul,helvetica"/>
              </a:rPr>
              <a:t>가난</a:t>
            </a:r>
            <a:r>
              <a:rPr lang="ko-KR" altLang="en-US" sz="1800" b="0" i="0" dirty="0">
                <a:solidFill>
                  <a:srgbClr val="202020"/>
                </a:solidFill>
                <a:effectLst/>
                <a:latin typeface="굴림,seoul,helvetica"/>
              </a:rPr>
              <a:t>한 자를 불쌍히 여기는 것은 여호와께 꾸어 드리는 것이니 그의 선행을 그에게 갚아 주시리라</a:t>
            </a:r>
            <a:endParaRPr lang="ko-KR" altLang="en-US" b="0" i="0" dirty="0">
              <a:solidFill>
                <a:srgbClr val="556777"/>
              </a:solidFill>
              <a:effectLst/>
              <a:latin typeface="굴림,seoul,helvetica"/>
            </a:endParaRPr>
          </a:p>
          <a:p>
            <a:r>
              <a:rPr lang="en-US" altLang="ko-KR" dirty="0">
                <a:solidFill>
                  <a:srgbClr val="202020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rgbClr val="202020"/>
                </a:solidFill>
                <a:latin typeface="+mn-ea"/>
              </a:rPr>
              <a:t>잠언 </a:t>
            </a:r>
            <a:r>
              <a:rPr lang="en-US" altLang="ko-KR" dirty="0">
                <a:solidFill>
                  <a:srgbClr val="202020"/>
                </a:solidFill>
                <a:latin typeface="+mn-ea"/>
              </a:rPr>
              <a:t>19:17</a:t>
            </a:r>
            <a:r>
              <a:rPr lang="en-US" altLang="ko-KR" dirty="0">
                <a:solidFill>
                  <a:srgbClr val="202020"/>
                </a:solidFill>
                <a:latin typeface="+mn-ea"/>
                <a:sym typeface="Wingdings" panose="05000000000000000000" pitchFamily="2" charset="2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645DFD-B642-6D78-6E7F-A0EA1DB83CB4}"/>
              </a:ext>
            </a:extLst>
          </p:cNvPr>
          <p:cNvSpPr txBox="1"/>
          <p:nvPr/>
        </p:nvSpPr>
        <p:spPr>
          <a:xfrm>
            <a:off x="4665357" y="746444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야외 예배</a:t>
            </a:r>
            <a:endParaRPr lang="en-US" altLang="ko-KR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D8C044-69A3-A1CC-7EDB-5E6FAF5917EE}"/>
              </a:ext>
            </a:extLst>
          </p:cNvPr>
          <p:cNvSpPr txBox="1"/>
          <p:nvPr/>
        </p:nvSpPr>
        <p:spPr>
          <a:xfrm>
            <a:off x="4569105" y="8922268"/>
            <a:ext cx="3708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우리에게 일용할 양식을 </a:t>
            </a:r>
            <a:r>
              <a:rPr lang="ko-KR" altLang="en-US" dirty="0" err="1">
                <a:latin typeface="+mn-ea"/>
              </a:rPr>
              <a:t>주옵시고</a:t>
            </a:r>
            <a:endParaRPr lang="en-US" altLang="ko-KR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A9E1A-5CB9-1AAB-148D-36BE1B0562CE}"/>
              </a:ext>
            </a:extLst>
          </p:cNvPr>
          <p:cNvSpPr txBox="1"/>
          <p:nvPr/>
        </p:nvSpPr>
        <p:spPr>
          <a:xfrm>
            <a:off x="4093856" y="12074379"/>
            <a:ext cx="4631043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미군 장군들과 군인들이 행복한 크리스마스를 보내기 위해 돕고 있습니다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8CCDD4-B6F6-C53E-3F5E-810E1C1A6BEC}"/>
              </a:ext>
            </a:extLst>
          </p:cNvPr>
          <p:cNvSpPr txBox="1"/>
          <p:nvPr/>
        </p:nvSpPr>
        <p:spPr>
          <a:xfrm>
            <a:off x="3331857" y="1630364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휴식 및 점심 시간</a:t>
            </a:r>
            <a:endParaRPr lang="en-US" altLang="ko-KR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1EABC1-E402-14AE-B860-167DFF248B7D}"/>
              </a:ext>
            </a:extLst>
          </p:cNvPr>
          <p:cNvSpPr txBox="1"/>
          <p:nvPr/>
        </p:nvSpPr>
        <p:spPr>
          <a:xfrm>
            <a:off x="7789000" y="16094092"/>
            <a:ext cx="327080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원장님</a:t>
            </a:r>
            <a:endParaRPr lang="en-US" altLang="ko-KR" dirty="0"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99ED7F-3DD1-D407-9C2A-A3F5F80DFA91}"/>
              </a:ext>
            </a:extLst>
          </p:cNvPr>
          <p:cNvSpPr txBox="1"/>
          <p:nvPr/>
        </p:nvSpPr>
        <p:spPr>
          <a:xfrm>
            <a:off x="4473521" y="4149340"/>
            <a:ext cx="327080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+mn-ea"/>
              </a:rPr>
              <a:t>대구</a:t>
            </a:r>
            <a:r>
              <a:rPr lang="en-US" altLang="ko-KR" dirty="0">
                <a:latin typeface="+mn-ea"/>
              </a:rPr>
              <a:t>, New Life Boys’ Home</a:t>
            </a:r>
          </a:p>
          <a:p>
            <a:r>
              <a:rPr lang="ko-KR" altLang="en-US" dirty="0">
                <a:latin typeface="+mn-ea"/>
              </a:rPr>
              <a:t>이전에 거지였던 소년들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0491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1849</TotalTime>
  <Words>1041</Words>
  <Application>Microsoft Office PowerPoint</Application>
  <PresentationFormat>사용자 지정</PresentationFormat>
  <Paragraphs>158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7" baseType="lpstr">
      <vt:lpstr>noto</vt:lpstr>
      <vt:lpstr>굴림,seoul,helvetica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Sim Grace</dc:creator>
  <cp:lastModifiedBy>Sim Grace</cp:lastModifiedBy>
  <cp:revision>24</cp:revision>
  <dcterms:created xsi:type="dcterms:W3CDTF">2022-09-02T01:44:16Z</dcterms:created>
  <dcterms:modified xsi:type="dcterms:W3CDTF">2022-09-06T01:46:20Z</dcterms:modified>
</cp:coreProperties>
</file>